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6" r:id="rId1"/>
  </p:sldMasterIdLst>
  <p:notesMasterIdLst>
    <p:notesMasterId r:id="rId16"/>
  </p:notesMasterIdLst>
  <p:sldIdLst>
    <p:sldId id="256" r:id="rId2"/>
    <p:sldId id="257" r:id="rId3"/>
    <p:sldId id="270" r:id="rId4"/>
    <p:sldId id="260" r:id="rId5"/>
    <p:sldId id="258" r:id="rId6"/>
    <p:sldId id="262" r:id="rId7"/>
    <p:sldId id="264" r:id="rId8"/>
    <p:sldId id="263" r:id="rId9"/>
    <p:sldId id="266" r:id="rId10"/>
    <p:sldId id="265" r:id="rId11"/>
    <p:sldId id="259" r:id="rId12"/>
    <p:sldId id="261" r:id="rId13"/>
    <p:sldId id="268" r:id="rId14"/>
    <p:sldId id="269" r:id="rId15"/>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720"/>
  </p:normalViewPr>
  <p:slideViewPr>
    <p:cSldViewPr snapToGrid="0" snapToObjects="1" showGuides="1">
      <p:cViewPr varScale="1">
        <p:scale>
          <a:sx n="51" d="100"/>
          <a:sy n="51" d="100"/>
        </p:scale>
        <p:origin x="898" y="3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01207E0-F8DB-1041-9A0C-ED94C81ACB74}" type="datetimeFigureOut">
              <a:rPr lang="fr-FR" smtClean="0"/>
              <a:t>10/01/2021</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1812C1F-D5BD-B04A-B728-0FFDEA9D1E7A}" type="slidenum">
              <a:rPr lang="fr-FR" smtClean="0"/>
              <a:t>‹N°›</a:t>
            </a:fld>
            <a:endParaRPr lang="fr-FR"/>
          </a:p>
        </p:txBody>
      </p:sp>
    </p:spTree>
    <p:extLst>
      <p:ext uri="{BB962C8B-B14F-4D97-AF65-F5344CB8AC3E}">
        <p14:creationId xmlns:p14="http://schemas.microsoft.com/office/powerpoint/2010/main" val="24935666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11812C1F-D5BD-B04A-B728-0FFDEA9D1E7A}" type="slidenum">
              <a:rPr lang="fr-FR" smtClean="0"/>
              <a:t>12</a:t>
            </a:fld>
            <a:endParaRPr lang="fr-FR"/>
          </a:p>
        </p:txBody>
      </p:sp>
    </p:spTree>
    <p:extLst>
      <p:ext uri="{BB962C8B-B14F-4D97-AF65-F5344CB8AC3E}">
        <p14:creationId xmlns:p14="http://schemas.microsoft.com/office/powerpoint/2010/main" val="4763911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524000" y="1122363"/>
            <a:ext cx="9144000" cy="2387600"/>
          </a:xfrm>
        </p:spPr>
        <p:txBody>
          <a:bodyPr anchor="b"/>
          <a:lstStyle>
            <a:lvl1pPr algn="l">
              <a:defRPr sz="6000" b="1" i="0" cap="all" baseline="0"/>
            </a:lvl1pPr>
          </a:lstStyle>
          <a:p>
            <a:r>
              <a:rPr lang="en-US"/>
              <a:t>Click to edit Master title style</a:t>
            </a:r>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1524000" y="3602038"/>
            <a:ext cx="9144000" cy="1655762"/>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CE66DA5-7751-4D3D-B753-58DF3B418763}"/>
              </a:ext>
            </a:extLst>
          </p:cNvPr>
          <p:cNvSpPr>
            <a:spLocks noGrp="1"/>
          </p:cNvSpPr>
          <p:nvPr>
            <p:ph type="dt" sz="half" idx="10"/>
          </p:nvPr>
        </p:nvSpPr>
        <p:spPr/>
        <p:txBody>
          <a:bodyPr/>
          <a:lstStyle/>
          <a:p>
            <a:fld id="{6A4B53A7-3209-46A6-9454-F38EAC8F11E7}" type="datetimeFigureOut">
              <a:rPr lang="en-US" smtClean="0"/>
              <a:t>1/10/2021</a:t>
            </a:fld>
            <a:endParaRPr lang="en-US"/>
          </a:p>
        </p:txBody>
      </p:sp>
      <p:sp>
        <p:nvSpPr>
          <p:cNvPr id="5" name="Footer Placeholder 4">
            <a:extLst>
              <a:ext uri="{FF2B5EF4-FFF2-40B4-BE49-F238E27FC236}">
                <a16:creationId xmlns:a16="http://schemas.microsoft.com/office/drawing/2014/main" id="{7F8C2A2A-62DB-40C0-8AE7-CB9B98649BB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01EAA4-F44C-4C1F-B8E3-1A3005300F50}"/>
              </a:ext>
            </a:extLst>
          </p:cNvPr>
          <p:cNvSpPr>
            <a:spLocks noGrp="1"/>
          </p:cNvSpPr>
          <p:nvPr>
            <p:ph type="sldNum" sz="quarter" idx="12"/>
          </p:nvPr>
        </p:nvSpPr>
        <p:spPr/>
        <p:txBody>
          <a:bodyPr/>
          <a:lstStyle/>
          <a:p>
            <a:fld id="{27CE633F-9882-4A5C-83A2-1109D0C73261}" type="slidenum">
              <a:rPr lang="en-US" smtClean="0"/>
              <a:t>‹N°›</a:t>
            </a:fld>
            <a:endParaRPr lang="en-US"/>
          </a:p>
        </p:txBody>
      </p:sp>
      <p:cxnSp>
        <p:nvCxnSpPr>
          <p:cNvPr id="11" name="Straight Connector 10">
            <a:extLst>
              <a:ext uri="{FF2B5EF4-FFF2-40B4-BE49-F238E27FC236}">
                <a16:creationId xmlns:a16="http://schemas.microsoft.com/office/drawing/2014/main" id="{D1B787A8-0D67-4B7E-9B48-86BD906AB6B5}"/>
              </a:ext>
            </a:extLst>
          </p:cNvPr>
          <p:cNvCxnSpPr>
            <a:cxnSpLocks/>
          </p:cNvCxnSpPr>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70287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AD429-654B-4F0E-94E9-6FEF8EC67EF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68D60B2-06F5-4567-BE1F-BBA5270537B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216F6F2-8269-4B80-8EE3-81FEE0F9DFA6}"/>
              </a:ext>
            </a:extLst>
          </p:cNvPr>
          <p:cNvSpPr>
            <a:spLocks noGrp="1"/>
          </p:cNvSpPr>
          <p:nvPr>
            <p:ph type="dt" sz="half" idx="10"/>
          </p:nvPr>
        </p:nvSpPr>
        <p:spPr/>
        <p:txBody>
          <a:bodyPr/>
          <a:lstStyle/>
          <a:p>
            <a:fld id="{6A4B53A7-3209-46A6-9454-F38EAC8F11E7}" type="datetimeFigureOut">
              <a:rPr lang="en-US" smtClean="0"/>
              <a:t>1/10/2021</a:t>
            </a:fld>
            <a:endParaRPr lang="en-US"/>
          </a:p>
        </p:txBody>
      </p:sp>
      <p:sp>
        <p:nvSpPr>
          <p:cNvPr id="5" name="Footer Placeholder 4">
            <a:extLst>
              <a:ext uri="{FF2B5EF4-FFF2-40B4-BE49-F238E27FC236}">
                <a16:creationId xmlns:a16="http://schemas.microsoft.com/office/drawing/2014/main" id="{56BC86E4-3EDE-4EB4-B1A3-A1198AADD17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41752B0-ACEC-49EF-8131-FCF35BC5CD35}"/>
              </a:ext>
            </a:extLst>
          </p:cNvPr>
          <p:cNvSpPr>
            <a:spLocks noGrp="1"/>
          </p:cNvSpPr>
          <p:nvPr>
            <p:ph type="sldNum" sz="quarter" idx="12"/>
          </p:nvPr>
        </p:nvSpPr>
        <p:spPr/>
        <p:txBody>
          <a:bodyPr/>
          <a:lstStyle/>
          <a:p>
            <a:fld id="{27CE633F-9882-4A5C-83A2-1109D0C73261}" type="slidenum">
              <a:rPr lang="en-US" smtClean="0"/>
              <a:t>‹N°›</a:t>
            </a:fld>
            <a:endParaRPr lang="en-US"/>
          </a:p>
        </p:txBody>
      </p:sp>
      <p:cxnSp>
        <p:nvCxnSpPr>
          <p:cNvPr id="7" name="Straight Connector 6">
            <a:extLst>
              <a:ext uri="{FF2B5EF4-FFF2-40B4-BE49-F238E27FC236}">
                <a16:creationId xmlns:a16="http://schemas.microsoft.com/office/drawing/2014/main" id="{1A0462E3-375D-4E76-8886-69E06985D069}"/>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28115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423B094-F480-477B-901C-7181F88C076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D052089-A920-4E52-98DC-8A5DC7B0ACC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4A074FE-F1B4-421F-A66E-FA351C8F99E9}"/>
              </a:ext>
            </a:extLst>
          </p:cNvPr>
          <p:cNvSpPr>
            <a:spLocks noGrp="1"/>
          </p:cNvSpPr>
          <p:nvPr>
            <p:ph type="dt" sz="half" idx="10"/>
          </p:nvPr>
        </p:nvSpPr>
        <p:spPr/>
        <p:txBody>
          <a:bodyPr/>
          <a:lstStyle/>
          <a:p>
            <a:fld id="{6A4B53A7-3209-46A6-9454-F38EAC8F11E7}" type="datetimeFigureOut">
              <a:rPr lang="en-US" smtClean="0"/>
              <a:t>1/10/2021</a:t>
            </a:fld>
            <a:endParaRPr lang="en-US"/>
          </a:p>
        </p:txBody>
      </p:sp>
      <p:sp>
        <p:nvSpPr>
          <p:cNvPr id="5" name="Footer Placeholder 4">
            <a:extLst>
              <a:ext uri="{FF2B5EF4-FFF2-40B4-BE49-F238E27FC236}">
                <a16:creationId xmlns:a16="http://schemas.microsoft.com/office/drawing/2014/main" id="{34D764BA-3AB2-45FD-ABCB-975B3FDDF27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FB3FEF-8252-49FD-82F2-3E5FABC65F9A}"/>
              </a:ext>
            </a:extLst>
          </p:cNvPr>
          <p:cNvSpPr>
            <a:spLocks noGrp="1"/>
          </p:cNvSpPr>
          <p:nvPr>
            <p:ph type="sldNum" sz="quarter" idx="12"/>
          </p:nvPr>
        </p:nvSpPr>
        <p:spPr/>
        <p:txBody>
          <a:bodyPr/>
          <a:lstStyle/>
          <a:p>
            <a:fld id="{27CE633F-9882-4A5C-83A2-1109D0C73261}" type="slidenum">
              <a:rPr lang="en-US" smtClean="0"/>
              <a:t>‹N°›</a:t>
            </a:fld>
            <a:endParaRPr lang="en-US"/>
          </a:p>
        </p:txBody>
      </p:sp>
      <p:cxnSp>
        <p:nvCxnSpPr>
          <p:cNvPr id="7" name="Straight Connector 6">
            <a:extLst>
              <a:ext uri="{FF2B5EF4-FFF2-40B4-BE49-F238E27FC236}">
                <a16:creationId xmlns:a16="http://schemas.microsoft.com/office/drawing/2014/main" id="{0AEB5C65-83BB-4EBD-AD22-EDA8489D0F5D}"/>
              </a:ext>
            </a:extLst>
          </p:cNvPr>
          <p:cNvCxnSpPr>
            <a:cxnSpLocks/>
          </p:cNvCxnSpPr>
          <p:nvPr/>
        </p:nvCxnSpPr>
        <p:spPr>
          <a:xfrm flipV="1">
            <a:off x="8313" y="261865"/>
            <a:ext cx="11353802" cy="1"/>
          </a:xfrm>
          <a:prstGeom prst="line">
            <a:avLst/>
          </a:prstGeom>
          <a:ln w="25400" cap="sq">
            <a:gradFill flip="none" rotWithShape="1">
              <a:gsLst>
                <a:gs pos="0">
                  <a:schemeClr val="accent2"/>
                </a:gs>
                <a:gs pos="100000">
                  <a:schemeClr val="accent4"/>
                </a:gs>
              </a:gsLst>
              <a:lin ang="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560083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6CF8C-1EA0-4E47-AC60-CAC3B80A3C5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97BB2D-4E2C-4490-A2A3-4B68BCC5D2F9}"/>
              </a:ext>
            </a:extLst>
          </p:cNvPr>
          <p:cNvSpPr>
            <a:spLocks noGrp="1"/>
          </p:cNvSpPr>
          <p:nvPr>
            <p:ph type="dt" sz="half" idx="10"/>
          </p:nvPr>
        </p:nvSpPr>
        <p:spPr/>
        <p:txBody>
          <a:bodyPr/>
          <a:lstStyle/>
          <a:p>
            <a:fld id="{6A4B53A7-3209-46A6-9454-F38EAC8F11E7}" type="datetimeFigureOut">
              <a:rPr lang="en-US" smtClean="0"/>
              <a:t>1/10/2021</a:t>
            </a:fld>
            <a:endParaRPr lang="en-US"/>
          </a:p>
        </p:txBody>
      </p:sp>
      <p:sp>
        <p:nvSpPr>
          <p:cNvPr id="5" name="Footer Placeholder 4">
            <a:extLst>
              <a:ext uri="{FF2B5EF4-FFF2-40B4-BE49-F238E27FC236}">
                <a16:creationId xmlns:a16="http://schemas.microsoft.com/office/drawing/2014/main" id="{6140F15D-DD72-46D5-BF0F-F506471070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p>
            <a:fld id="{27CE633F-9882-4A5C-83A2-1109D0C73261}" type="slidenum">
              <a:rPr lang="en-US" smtClean="0"/>
              <a:t>‹N°›</a:t>
            </a:fld>
            <a:endParaRPr lang="en-US"/>
          </a:p>
        </p:txBody>
      </p:sp>
      <p:cxnSp>
        <p:nvCxnSpPr>
          <p:cNvPr id="7" name="Straight Connector 6">
            <a:extLst>
              <a:ext uri="{FF2B5EF4-FFF2-40B4-BE49-F238E27FC236}">
                <a16:creationId xmlns:a16="http://schemas.microsoft.com/office/drawing/2014/main" id="{5C05CAAB-DBA2-4548-AD5F-01BB97FBB207}"/>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20374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FC2D1-D3FE-4B37-8740-57444421FDBF}"/>
              </a:ext>
            </a:extLst>
          </p:cNvPr>
          <p:cNvSpPr>
            <a:spLocks noGrp="1"/>
          </p:cNvSpPr>
          <p:nvPr>
            <p:ph type="title"/>
          </p:nvPr>
        </p:nvSpPr>
        <p:spPr>
          <a:xfrm>
            <a:off x="831850" y="1709738"/>
            <a:ext cx="10515600" cy="2852737"/>
          </a:xfrm>
        </p:spPr>
        <p:txBody>
          <a:bodyPr anchor="b"/>
          <a:lstStyle>
            <a:lvl1pPr>
              <a:defRPr sz="6000" b="1" i="0" cap="all" baseline="0"/>
            </a:lvl1pPr>
          </a:lstStyle>
          <a:p>
            <a:r>
              <a:rPr lang="en-US"/>
              <a:t>Click to edit Master title style</a:t>
            </a:r>
          </a:p>
        </p:txBody>
      </p:sp>
      <p:sp>
        <p:nvSpPr>
          <p:cNvPr id="3" name="Text Placeholder 2">
            <a:extLst>
              <a:ext uri="{FF2B5EF4-FFF2-40B4-BE49-F238E27FC236}">
                <a16:creationId xmlns:a16="http://schemas.microsoft.com/office/drawing/2014/main" id="{BA5AF550-086C-426E-A374-85DB3957017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9A58988-AD39-4AE9-8E6A-0907F0BE2673}"/>
              </a:ext>
            </a:extLst>
          </p:cNvPr>
          <p:cNvSpPr>
            <a:spLocks noGrp="1"/>
          </p:cNvSpPr>
          <p:nvPr>
            <p:ph type="dt" sz="half" idx="10"/>
          </p:nvPr>
        </p:nvSpPr>
        <p:spPr/>
        <p:txBody>
          <a:bodyPr/>
          <a:lstStyle/>
          <a:p>
            <a:fld id="{6A4B53A7-3209-46A6-9454-F38EAC8F11E7}" type="datetimeFigureOut">
              <a:rPr lang="en-US" smtClean="0"/>
              <a:t>1/10/2021</a:t>
            </a:fld>
            <a:endParaRPr lang="en-US"/>
          </a:p>
        </p:txBody>
      </p:sp>
      <p:sp>
        <p:nvSpPr>
          <p:cNvPr id="5" name="Footer Placeholder 4">
            <a:extLst>
              <a:ext uri="{FF2B5EF4-FFF2-40B4-BE49-F238E27FC236}">
                <a16:creationId xmlns:a16="http://schemas.microsoft.com/office/drawing/2014/main" id="{1D366319-82EE-408E-819F-8F8E6DBA7A5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21C8A6-777F-496D-8620-AE52BFC33FC4}"/>
              </a:ext>
            </a:extLst>
          </p:cNvPr>
          <p:cNvSpPr>
            <a:spLocks noGrp="1"/>
          </p:cNvSpPr>
          <p:nvPr>
            <p:ph type="sldNum" sz="quarter" idx="12"/>
          </p:nvPr>
        </p:nvSpPr>
        <p:spPr/>
        <p:txBody>
          <a:bodyPr/>
          <a:lstStyle/>
          <a:p>
            <a:fld id="{27CE633F-9882-4A5C-83A2-1109D0C73261}" type="slidenum">
              <a:rPr lang="en-US" smtClean="0"/>
              <a:t>‹N°›</a:t>
            </a:fld>
            <a:endParaRPr lang="en-US"/>
          </a:p>
        </p:txBody>
      </p:sp>
      <p:cxnSp>
        <p:nvCxnSpPr>
          <p:cNvPr id="9" name="Straight Connector 8">
            <a:extLst>
              <a:ext uri="{FF2B5EF4-FFF2-40B4-BE49-F238E27FC236}">
                <a16:creationId xmlns:a16="http://schemas.microsoft.com/office/drawing/2014/main" id="{C031F83B-57A8-4533-981C-D1FFAD2B6B6F}"/>
              </a:ext>
            </a:extLst>
          </p:cNvPr>
          <p:cNvCxnSpPr>
            <a:cxnSpLocks/>
          </p:cNvCxnSpPr>
          <p:nvPr/>
        </p:nvCxnSpPr>
        <p:spPr>
          <a:xfrm>
            <a:off x="715890" y="1701425"/>
            <a:ext cx="0" cy="5148262"/>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22238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57166-6921-4546-BA2C-99E464681F4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95B9122-6371-4049-B57A-33DED7DA2F7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A14555D-0753-4312-A26B-2338813F9BB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3D8FDCB-69DA-4A8F-8B91-5CFF77897C27}"/>
              </a:ext>
            </a:extLst>
          </p:cNvPr>
          <p:cNvSpPr>
            <a:spLocks noGrp="1"/>
          </p:cNvSpPr>
          <p:nvPr>
            <p:ph type="dt" sz="half" idx="10"/>
          </p:nvPr>
        </p:nvSpPr>
        <p:spPr/>
        <p:txBody>
          <a:bodyPr/>
          <a:lstStyle/>
          <a:p>
            <a:fld id="{6A4B53A7-3209-46A6-9454-F38EAC8F11E7}" type="datetimeFigureOut">
              <a:rPr lang="en-US" smtClean="0"/>
              <a:t>1/10/2021</a:t>
            </a:fld>
            <a:endParaRPr lang="en-US"/>
          </a:p>
        </p:txBody>
      </p:sp>
      <p:sp>
        <p:nvSpPr>
          <p:cNvPr id="6" name="Footer Placeholder 5">
            <a:extLst>
              <a:ext uri="{FF2B5EF4-FFF2-40B4-BE49-F238E27FC236}">
                <a16:creationId xmlns:a16="http://schemas.microsoft.com/office/drawing/2014/main" id="{91AC8C07-E0D3-4464-AE3C-25730D75C8E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C2596A6-734E-4AE0-BFB8-3089137BF8E8}"/>
              </a:ext>
            </a:extLst>
          </p:cNvPr>
          <p:cNvSpPr>
            <a:spLocks noGrp="1"/>
          </p:cNvSpPr>
          <p:nvPr>
            <p:ph type="sldNum" sz="quarter" idx="12"/>
          </p:nvPr>
        </p:nvSpPr>
        <p:spPr/>
        <p:txBody>
          <a:bodyPr/>
          <a:lstStyle/>
          <a:p>
            <a:fld id="{27CE633F-9882-4A5C-83A2-1109D0C73261}" type="slidenum">
              <a:rPr lang="en-US" smtClean="0"/>
              <a:t>‹N°›</a:t>
            </a:fld>
            <a:endParaRPr lang="en-US"/>
          </a:p>
        </p:txBody>
      </p:sp>
      <p:cxnSp>
        <p:nvCxnSpPr>
          <p:cNvPr id="8" name="Straight Connector 7">
            <a:extLst>
              <a:ext uri="{FF2B5EF4-FFF2-40B4-BE49-F238E27FC236}">
                <a16:creationId xmlns:a16="http://schemas.microsoft.com/office/drawing/2014/main" id="{3FB7E8F4-3FB3-45AB-A381-9093CA95AAE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314339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057AE-3B3B-4261-B912-BF9EB9A58C3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2A2D237-A706-4712-90CA-B04517CBBE0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DE39CA1-2B6D-427E-9688-9093D5865CB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3D53357-616B-47F4-944B-F979FE96635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D7EA593-3036-4FB5-94B4-D9431DF0487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86B3EF2-2C04-480F-A570-14E520DD00DE}"/>
              </a:ext>
            </a:extLst>
          </p:cNvPr>
          <p:cNvSpPr>
            <a:spLocks noGrp="1"/>
          </p:cNvSpPr>
          <p:nvPr>
            <p:ph type="dt" sz="half" idx="10"/>
          </p:nvPr>
        </p:nvSpPr>
        <p:spPr/>
        <p:txBody>
          <a:bodyPr/>
          <a:lstStyle/>
          <a:p>
            <a:fld id="{6A4B53A7-3209-46A6-9454-F38EAC8F11E7}" type="datetimeFigureOut">
              <a:rPr lang="en-US" smtClean="0"/>
              <a:t>1/10/2021</a:t>
            </a:fld>
            <a:endParaRPr lang="en-US"/>
          </a:p>
        </p:txBody>
      </p:sp>
      <p:sp>
        <p:nvSpPr>
          <p:cNvPr id="8" name="Footer Placeholder 7">
            <a:extLst>
              <a:ext uri="{FF2B5EF4-FFF2-40B4-BE49-F238E27FC236}">
                <a16:creationId xmlns:a16="http://schemas.microsoft.com/office/drawing/2014/main" id="{1CF5783E-3073-4F4D-8B9C-C5B18DDA5A3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1A75FE3-6719-4790-AA00-251BC2A6E5AF}"/>
              </a:ext>
            </a:extLst>
          </p:cNvPr>
          <p:cNvSpPr>
            <a:spLocks noGrp="1"/>
          </p:cNvSpPr>
          <p:nvPr>
            <p:ph type="sldNum" sz="quarter" idx="12"/>
          </p:nvPr>
        </p:nvSpPr>
        <p:spPr/>
        <p:txBody>
          <a:bodyPr/>
          <a:lstStyle/>
          <a:p>
            <a:fld id="{27CE633F-9882-4A5C-83A2-1109D0C73261}" type="slidenum">
              <a:rPr lang="en-US" smtClean="0"/>
              <a:t>‹N°›</a:t>
            </a:fld>
            <a:endParaRPr lang="en-US"/>
          </a:p>
        </p:txBody>
      </p:sp>
      <p:cxnSp>
        <p:nvCxnSpPr>
          <p:cNvPr id="10" name="Straight Connector 9">
            <a:extLst>
              <a:ext uri="{FF2B5EF4-FFF2-40B4-BE49-F238E27FC236}">
                <a16:creationId xmlns:a16="http://schemas.microsoft.com/office/drawing/2014/main" id="{160F34ED-DA60-4CC2-B735-B0EC5D9FEA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628796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9F227-D21C-48B3-828A-6BFA9585E82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DF1DFFF-E5C5-43DF-B71C-7270DB97372C}"/>
              </a:ext>
            </a:extLst>
          </p:cNvPr>
          <p:cNvSpPr>
            <a:spLocks noGrp="1"/>
          </p:cNvSpPr>
          <p:nvPr>
            <p:ph type="dt" sz="half" idx="10"/>
          </p:nvPr>
        </p:nvSpPr>
        <p:spPr/>
        <p:txBody>
          <a:bodyPr/>
          <a:lstStyle/>
          <a:p>
            <a:fld id="{6A4B53A7-3209-46A6-9454-F38EAC8F11E7}" type="datetimeFigureOut">
              <a:rPr lang="en-US" smtClean="0"/>
              <a:t>1/10/2021</a:t>
            </a:fld>
            <a:endParaRPr lang="en-US"/>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p:txBody>
          <a:bodyPr/>
          <a:lstStyle/>
          <a:p>
            <a:fld id="{27CE633F-9882-4A5C-83A2-1109D0C73261}" type="slidenum">
              <a:rPr lang="en-US" smtClean="0"/>
              <a:t>‹N°›</a:t>
            </a:fld>
            <a:endParaRPr lang="en-US"/>
          </a:p>
        </p:txBody>
      </p:sp>
      <p:cxnSp>
        <p:nvCxnSpPr>
          <p:cNvPr id="6" name="Straight Connector 5">
            <a:extLst>
              <a:ext uri="{FF2B5EF4-FFF2-40B4-BE49-F238E27FC236}">
                <a16:creationId xmlns:a16="http://schemas.microsoft.com/office/drawing/2014/main" id="{57596AF9-469C-436D-B7D2-77952EF1825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78075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DFF36D6-399B-43E3-84DD-9FC5119ECCE9}"/>
              </a:ext>
            </a:extLst>
          </p:cNvPr>
          <p:cNvSpPr>
            <a:spLocks noGrp="1"/>
          </p:cNvSpPr>
          <p:nvPr>
            <p:ph type="dt" sz="half" idx="10"/>
          </p:nvPr>
        </p:nvSpPr>
        <p:spPr/>
        <p:txBody>
          <a:bodyPr/>
          <a:lstStyle/>
          <a:p>
            <a:fld id="{6A4B53A7-3209-46A6-9454-F38EAC8F11E7}" type="datetimeFigureOut">
              <a:rPr lang="en-US" smtClean="0"/>
              <a:t>1/10/2021</a:t>
            </a:fld>
            <a:endParaRPr lang="en-US"/>
          </a:p>
        </p:txBody>
      </p:sp>
      <p:sp>
        <p:nvSpPr>
          <p:cNvPr id="3" name="Footer Placeholder 2">
            <a:extLst>
              <a:ext uri="{FF2B5EF4-FFF2-40B4-BE49-F238E27FC236}">
                <a16:creationId xmlns:a16="http://schemas.microsoft.com/office/drawing/2014/main" id="{50234AB7-3B85-4028-A500-5A1BDBF45C5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C1F40F0-9909-442F-BBA4-409D061ED027}"/>
              </a:ext>
            </a:extLst>
          </p:cNvPr>
          <p:cNvSpPr>
            <a:spLocks noGrp="1"/>
          </p:cNvSpPr>
          <p:nvPr>
            <p:ph type="sldNum" sz="quarter" idx="12"/>
          </p:nvPr>
        </p:nvSpPr>
        <p:spPr/>
        <p:txBody>
          <a:bodyPr/>
          <a:lstStyle/>
          <a:p>
            <a:fld id="{27CE633F-9882-4A5C-83A2-1109D0C73261}" type="slidenum">
              <a:rPr lang="en-US" smtClean="0"/>
              <a:t>‹N°›</a:t>
            </a:fld>
            <a:endParaRPr lang="en-US"/>
          </a:p>
        </p:txBody>
      </p:sp>
      <p:cxnSp>
        <p:nvCxnSpPr>
          <p:cNvPr id="5" name="Straight Connector 4">
            <a:extLst>
              <a:ext uri="{FF2B5EF4-FFF2-40B4-BE49-F238E27FC236}">
                <a16:creationId xmlns:a16="http://schemas.microsoft.com/office/drawing/2014/main" id="{353C1207-D1C8-49E3-8837-E2B89D366FA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154283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0F214-646F-4D81-AD12-65628EC987D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EF71768-C3FA-49EF-99EF-06E6C3B2846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2DA6F24-ED6C-4D12-A9D6-EE37FBD686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8E6AACE-FAFB-4934-8E3C-AB5B216353D8}"/>
              </a:ext>
            </a:extLst>
          </p:cNvPr>
          <p:cNvSpPr>
            <a:spLocks noGrp="1"/>
          </p:cNvSpPr>
          <p:nvPr>
            <p:ph type="dt" sz="half" idx="10"/>
          </p:nvPr>
        </p:nvSpPr>
        <p:spPr/>
        <p:txBody>
          <a:bodyPr/>
          <a:lstStyle/>
          <a:p>
            <a:fld id="{6A4B53A7-3209-46A6-9454-F38EAC8F11E7}" type="datetimeFigureOut">
              <a:rPr lang="en-US" smtClean="0"/>
              <a:t>1/10/2021</a:t>
            </a:fld>
            <a:endParaRPr lang="en-US"/>
          </a:p>
        </p:txBody>
      </p:sp>
      <p:sp>
        <p:nvSpPr>
          <p:cNvPr id="6" name="Footer Placeholder 5">
            <a:extLst>
              <a:ext uri="{FF2B5EF4-FFF2-40B4-BE49-F238E27FC236}">
                <a16:creationId xmlns:a16="http://schemas.microsoft.com/office/drawing/2014/main" id="{181533EA-D0F8-4C79-8721-F190DE2D2DC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059BAC9-F101-4394-BBA4-3D21A3497126}"/>
              </a:ext>
            </a:extLst>
          </p:cNvPr>
          <p:cNvSpPr>
            <a:spLocks noGrp="1"/>
          </p:cNvSpPr>
          <p:nvPr>
            <p:ph type="sldNum" sz="quarter" idx="12"/>
          </p:nvPr>
        </p:nvSpPr>
        <p:spPr/>
        <p:txBody>
          <a:bodyPr/>
          <a:lstStyle/>
          <a:p>
            <a:fld id="{27CE633F-9882-4A5C-83A2-1109D0C73261}" type="slidenum">
              <a:rPr lang="en-US" smtClean="0"/>
              <a:t>‹N°›</a:t>
            </a:fld>
            <a:endParaRPr lang="en-US"/>
          </a:p>
        </p:txBody>
      </p:sp>
      <p:cxnSp>
        <p:nvCxnSpPr>
          <p:cNvPr id="8" name="Straight Connector 7">
            <a:extLst>
              <a:ext uri="{FF2B5EF4-FFF2-40B4-BE49-F238E27FC236}">
                <a16:creationId xmlns:a16="http://schemas.microsoft.com/office/drawing/2014/main" id="{0F3A79C9-7EDC-44F6-AC48-5DD98A7695AD}"/>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963105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CB71F-B6C2-4866-BC97-304F78816E4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55ED73B-8413-478D-80D7-B78B69763B6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91BDF226-1B94-4D2D-98B3-7B932FB17DA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00C4E9A-CA29-4CCD-ACFA-B29F80FBA163}"/>
              </a:ext>
            </a:extLst>
          </p:cNvPr>
          <p:cNvSpPr>
            <a:spLocks noGrp="1"/>
          </p:cNvSpPr>
          <p:nvPr>
            <p:ph type="dt" sz="half" idx="10"/>
          </p:nvPr>
        </p:nvSpPr>
        <p:spPr/>
        <p:txBody>
          <a:bodyPr/>
          <a:lstStyle/>
          <a:p>
            <a:fld id="{6A4B53A7-3209-46A6-9454-F38EAC8F11E7}" type="datetimeFigureOut">
              <a:rPr lang="en-US" smtClean="0"/>
              <a:t>1/10/2021</a:t>
            </a:fld>
            <a:endParaRPr lang="en-US"/>
          </a:p>
        </p:txBody>
      </p:sp>
      <p:sp>
        <p:nvSpPr>
          <p:cNvPr id="6" name="Footer Placeholder 5">
            <a:extLst>
              <a:ext uri="{FF2B5EF4-FFF2-40B4-BE49-F238E27FC236}">
                <a16:creationId xmlns:a16="http://schemas.microsoft.com/office/drawing/2014/main" id="{71A5B7BE-3F1B-4FF3-B1D7-6E39B99D07B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42F18F1-E27E-470E-AE13-4755DEE63A32}"/>
              </a:ext>
            </a:extLst>
          </p:cNvPr>
          <p:cNvSpPr>
            <a:spLocks noGrp="1"/>
          </p:cNvSpPr>
          <p:nvPr>
            <p:ph type="sldNum" sz="quarter" idx="12"/>
          </p:nvPr>
        </p:nvSpPr>
        <p:spPr/>
        <p:txBody>
          <a:bodyPr/>
          <a:lstStyle/>
          <a:p>
            <a:fld id="{27CE633F-9882-4A5C-83A2-1109D0C73261}" type="slidenum">
              <a:rPr lang="en-US" smtClean="0"/>
              <a:t>‹N°›</a:t>
            </a:fld>
            <a:endParaRPr lang="en-US"/>
          </a:p>
        </p:txBody>
      </p:sp>
      <p:cxnSp>
        <p:nvCxnSpPr>
          <p:cNvPr id="8" name="Straight Connector 7">
            <a:extLst>
              <a:ext uri="{FF2B5EF4-FFF2-40B4-BE49-F238E27FC236}">
                <a16:creationId xmlns:a16="http://schemas.microsoft.com/office/drawing/2014/main" id="{00F08750-B7F2-4119-B151-68DE774813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686241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FDA4224-F4E4-47A4-ACF7-2317493908A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1679907-DC49-4B86-A34C-C97DBC26A93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5DBC8A0-34FC-4B6E-B42B-A721267D89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1" i="0" cap="all" spc="100" baseline="0">
                <a:solidFill>
                  <a:schemeClr val="tx1">
                    <a:tint val="75000"/>
                  </a:schemeClr>
                </a:solidFill>
              </a:defRPr>
            </a:lvl1pPr>
          </a:lstStyle>
          <a:p>
            <a:fld id="{6A4B53A7-3209-46A6-9454-F38EAC8F11E7}" type="datetimeFigureOut">
              <a:rPr lang="en-US" smtClean="0"/>
              <a:pPr/>
              <a:t>1/10/2021</a:t>
            </a:fld>
            <a:endParaRPr lang="en-US" dirty="0"/>
          </a:p>
        </p:txBody>
      </p:sp>
      <p:sp>
        <p:nvSpPr>
          <p:cNvPr id="5" name="Footer Placeholder 4">
            <a:extLst>
              <a:ext uri="{FF2B5EF4-FFF2-40B4-BE49-F238E27FC236}">
                <a16:creationId xmlns:a16="http://schemas.microsoft.com/office/drawing/2014/main" id="{609AC0B6-4CC4-4E41-8A4D-F62E17F2857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6C0E9BD-90BD-46AE-8A0D-06796ADB760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1" i="0" cap="all" spc="100" baseline="0">
                <a:solidFill>
                  <a:schemeClr val="tx1">
                    <a:tint val="75000"/>
                  </a:schemeClr>
                </a:solidFill>
              </a:defRPr>
            </a:lvl1pPr>
          </a:lstStyle>
          <a:p>
            <a:fld id="{27CE633F-9882-4A5C-83A2-1109D0C73261}" type="slidenum">
              <a:rPr lang="en-US" smtClean="0"/>
              <a:pPr/>
              <a:t>‹N°›</a:t>
            </a:fld>
            <a:endParaRPr lang="en-US"/>
          </a:p>
        </p:txBody>
      </p:sp>
    </p:spTree>
    <p:extLst>
      <p:ext uri="{BB962C8B-B14F-4D97-AF65-F5344CB8AC3E}">
        <p14:creationId xmlns:p14="http://schemas.microsoft.com/office/powerpoint/2010/main" val="2608229338"/>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75" r:id="rId7"/>
    <p:sldLayoutId id="2147483676" r:id="rId8"/>
    <p:sldLayoutId id="2147483677" r:id="rId9"/>
    <p:sldLayoutId id="2147483678" r:id="rId10"/>
    <p:sldLayoutId id="214748368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image" Target="../media/image12.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image" Target="../media/image10.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8">
            <a:extLst>
              <a:ext uri="{FF2B5EF4-FFF2-40B4-BE49-F238E27FC236}">
                <a16:creationId xmlns:a16="http://schemas.microsoft.com/office/drawing/2014/main" id="{3F672E71-4896-412C-9C70-888CBA0C2F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100000">
                <a:schemeClr val="accent4"/>
              </a:gs>
              <a:gs pos="0">
                <a:schemeClr val="accent2"/>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B7CEC04F-7D8D-D148-95E3-125429A8A660}"/>
              </a:ext>
            </a:extLst>
          </p:cNvPr>
          <p:cNvSpPr>
            <a:spLocks noGrp="1"/>
          </p:cNvSpPr>
          <p:nvPr>
            <p:ph type="ctrTitle"/>
          </p:nvPr>
        </p:nvSpPr>
        <p:spPr>
          <a:xfrm>
            <a:off x="165589" y="3871498"/>
            <a:ext cx="6347918" cy="2397488"/>
          </a:xfrm>
        </p:spPr>
        <p:txBody>
          <a:bodyPr anchor="ctr">
            <a:normAutofit/>
          </a:bodyPr>
          <a:lstStyle/>
          <a:p>
            <a:r>
              <a:rPr lang="fr-FR" sz="5600" dirty="0">
                <a:solidFill>
                  <a:schemeClr val="bg1"/>
                </a:solidFill>
              </a:rPr>
              <a:t>Python for Data Analysis</a:t>
            </a:r>
          </a:p>
        </p:txBody>
      </p:sp>
      <p:sp>
        <p:nvSpPr>
          <p:cNvPr id="3" name="Sous-titre 2">
            <a:extLst>
              <a:ext uri="{FF2B5EF4-FFF2-40B4-BE49-F238E27FC236}">
                <a16:creationId xmlns:a16="http://schemas.microsoft.com/office/drawing/2014/main" id="{0F51B001-55D7-9A4F-93DB-BA9A3FD46644}"/>
              </a:ext>
            </a:extLst>
          </p:cNvPr>
          <p:cNvSpPr>
            <a:spLocks noGrp="1"/>
          </p:cNvSpPr>
          <p:nvPr>
            <p:ph type="subTitle" idx="1"/>
          </p:nvPr>
        </p:nvSpPr>
        <p:spPr>
          <a:xfrm>
            <a:off x="2759066" y="-112123"/>
            <a:ext cx="6673867" cy="788223"/>
          </a:xfrm>
        </p:spPr>
        <p:txBody>
          <a:bodyPr anchor="ctr">
            <a:normAutofit/>
          </a:bodyPr>
          <a:lstStyle/>
          <a:p>
            <a:pPr algn="ctr"/>
            <a:r>
              <a:rPr lang="fr-FR" sz="2000" dirty="0">
                <a:solidFill>
                  <a:schemeClr val="bg1"/>
                </a:solidFill>
              </a:rPr>
              <a:t>DIA3 || Nicolas MICHALSKI || Guillaume LAURENT</a:t>
            </a:r>
          </a:p>
        </p:txBody>
      </p:sp>
      <p:pic>
        <p:nvPicPr>
          <p:cNvPr id="16" name="Picture 3">
            <a:extLst>
              <a:ext uri="{FF2B5EF4-FFF2-40B4-BE49-F238E27FC236}">
                <a16:creationId xmlns:a16="http://schemas.microsoft.com/office/drawing/2014/main" id="{6E4FBFEE-0A01-4851-A8BE-4CEA3A243DD2}"/>
              </a:ext>
            </a:extLst>
          </p:cNvPr>
          <p:cNvPicPr>
            <a:picLocks noChangeAspect="1"/>
          </p:cNvPicPr>
          <p:nvPr/>
        </p:nvPicPr>
        <p:blipFill rotWithShape="1">
          <a:blip r:embed="rId2">
            <a:duotone>
              <a:schemeClr val="accent2">
                <a:shade val="45000"/>
                <a:satMod val="135000"/>
              </a:schemeClr>
              <a:prstClr val="white"/>
            </a:duotone>
            <a:alphaModFix amt="54000"/>
          </a:blip>
          <a:srcRect t="35879" b="30626"/>
          <a:stretch/>
        </p:blipFill>
        <p:spPr>
          <a:xfrm>
            <a:off x="21" y="444432"/>
            <a:ext cx="12191979" cy="2542058"/>
          </a:xfrm>
          <a:prstGeom prst="rect">
            <a:avLst/>
          </a:prstGeom>
        </p:spPr>
      </p:pic>
      <p:sp>
        <p:nvSpPr>
          <p:cNvPr id="10" name="Titre 1">
            <a:extLst>
              <a:ext uri="{FF2B5EF4-FFF2-40B4-BE49-F238E27FC236}">
                <a16:creationId xmlns:a16="http://schemas.microsoft.com/office/drawing/2014/main" id="{A9D14233-2685-284B-A833-C209264D2B49}"/>
              </a:ext>
            </a:extLst>
          </p:cNvPr>
          <p:cNvSpPr txBox="1">
            <a:spLocks/>
          </p:cNvSpPr>
          <p:nvPr/>
        </p:nvSpPr>
        <p:spPr>
          <a:xfrm>
            <a:off x="6334539" y="4021435"/>
            <a:ext cx="5691872" cy="254205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6000" b="1" i="0" kern="1200" cap="all" baseline="0">
                <a:solidFill>
                  <a:schemeClr val="tx1"/>
                </a:solidFill>
                <a:latin typeface="+mj-lt"/>
                <a:ea typeface="+mj-ea"/>
                <a:cs typeface="+mj-cs"/>
              </a:defRPr>
            </a:lvl1pPr>
          </a:lstStyle>
          <a:p>
            <a:pPr algn="just"/>
            <a:r>
              <a:rPr lang="fr-FR" sz="2200" b="0" dirty="0">
                <a:solidFill>
                  <a:schemeClr val="bg1"/>
                </a:solidFill>
                <a:latin typeface="+mn-lt"/>
              </a:rPr>
              <a:t>Dataset for estimation of obesity levels based on eating habits and physical condition in individuals from Colombia, Peru and Mexico </a:t>
            </a:r>
          </a:p>
          <a:p>
            <a:endParaRPr lang="fr-FR" sz="2600" dirty="0">
              <a:solidFill>
                <a:schemeClr val="bg1"/>
              </a:solidFill>
            </a:endParaRPr>
          </a:p>
        </p:txBody>
      </p:sp>
    </p:spTree>
    <p:extLst>
      <p:ext uri="{BB962C8B-B14F-4D97-AF65-F5344CB8AC3E}">
        <p14:creationId xmlns:p14="http://schemas.microsoft.com/office/powerpoint/2010/main" val="27502982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60F937BB-7964-9C4A-ACF0-3042ECEAF464}"/>
              </a:ext>
            </a:extLst>
          </p:cNvPr>
          <p:cNvPicPr>
            <a:picLocks noChangeAspect="1"/>
          </p:cNvPicPr>
          <p:nvPr/>
        </p:nvPicPr>
        <p:blipFill>
          <a:blip r:embed="rId2"/>
          <a:stretch>
            <a:fillRect/>
          </a:stretch>
        </p:blipFill>
        <p:spPr>
          <a:xfrm>
            <a:off x="8209382" y="0"/>
            <a:ext cx="3817121" cy="2535108"/>
          </a:xfrm>
          <a:prstGeom prst="rect">
            <a:avLst/>
          </a:prstGeom>
        </p:spPr>
      </p:pic>
      <p:pic>
        <p:nvPicPr>
          <p:cNvPr id="6" name="Image 5">
            <a:extLst>
              <a:ext uri="{FF2B5EF4-FFF2-40B4-BE49-F238E27FC236}">
                <a16:creationId xmlns:a16="http://schemas.microsoft.com/office/drawing/2014/main" id="{455726E0-F64C-2940-905C-E2FB518EC720}"/>
              </a:ext>
            </a:extLst>
          </p:cNvPr>
          <p:cNvPicPr>
            <a:picLocks noChangeAspect="1"/>
          </p:cNvPicPr>
          <p:nvPr/>
        </p:nvPicPr>
        <p:blipFill>
          <a:blip r:embed="rId3"/>
          <a:stretch>
            <a:fillRect/>
          </a:stretch>
        </p:blipFill>
        <p:spPr>
          <a:xfrm>
            <a:off x="7788029" y="2520420"/>
            <a:ext cx="4403971" cy="4337580"/>
          </a:xfrm>
          <a:prstGeom prst="rect">
            <a:avLst/>
          </a:prstGeom>
        </p:spPr>
      </p:pic>
      <p:sp>
        <p:nvSpPr>
          <p:cNvPr id="5" name="ZoneTexte 4">
            <a:extLst>
              <a:ext uri="{FF2B5EF4-FFF2-40B4-BE49-F238E27FC236}">
                <a16:creationId xmlns:a16="http://schemas.microsoft.com/office/drawing/2014/main" id="{B3972A8B-70F3-4245-A9A6-95DB25FEDC02}"/>
              </a:ext>
            </a:extLst>
          </p:cNvPr>
          <p:cNvSpPr txBox="1"/>
          <p:nvPr/>
        </p:nvSpPr>
        <p:spPr>
          <a:xfrm>
            <a:off x="725300" y="197346"/>
            <a:ext cx="7063224" cy="6463308"/>
          </a:xfrm>
          <a:prstGeom prst="rect">
            <a:avLst/>
          </a:prstGeom>
          <a:noFill/>
        </p:spPr>
        <p:txBody>
          <a:bodyPr wrap="square" rtlCol="0">
            <a:spAutoFit/>
          </a:bodyPr>
          <a:lstStyle/>
          <a:p>
            <a:pPr algn="ctr"/>
            <a:r>
              <a:rPr lang="en-GB" dirty="0">
                <a:solidFill>
                  <a:schemeClr val="tx2">
                    <a:lumMod val="90000"/>
                    <a:lumOff val="10000"/>
                  </a:schemeClr>
                </a:solidFill>
              </a:rPr>
              <a:t>A very interesting aspect about gaining weight is the social consequences. Nobody wants to be in Overweight or Obesity, for health reasons but also for their personal self confidence and image.</a:t>
            </a:r>
          </a:p>
          <a:p>
            <a:pPr algn="ctr"/>
            <a:endParaRPr lang="en-GB" dirty="0">
              <a:solidFill>
                <a:schemeClr val="tx2">
                  <a:lumMod val="90000"/>
                  <a:lumOff val="10000"/>
                </a:schemeClr>
              </a:solidFill>
            </a:endParaRPr>
          </a:p>
          <a:p>
            <a:pPr algn="ctr"/>
            <a:r>
              <a:rPr lang="en-GB" dirty="0">
                <a:solidFill>
                  <a:schemeClr val="tx2">
                    <a:lumMod val="90000"/>
                    <a:lumOff val="10000"/>
                  </a:schemeClr>
                </a:solidFill>
              </a:rPr>
              <a:t>We can observe that as people who are watching out the most for their calories consumption are the Overweight 1 and Normal categories, who fear to climb the Overweight ladder sooner or later …</a:t>
            </a:r>
          </a:p>
          <a:p>
            <a:pPr algn="ctr"/>
            <a:endParaRPr lang="en-GB" dirty="0">
              <a:solidFill>
                <a:schemeClr val="tx2">
                  <a:lumMod val="90000"/>
                  <a:lumOff val="10000"/>
                </a:schemeClr>
              </a:solidFill>
            </a:endParaRPr>
          </a:p>
          <a:p>
            <a:pPr algn="ctr"/>
            <a:r>
              <a:rPr lang="en-GB" dirty="0">
                <a:solidFill>
                  <a:schemeClr val="tx2">
                    <a:lumMod val="90000"/>
                    <a:lumOff val="10000"/>
                  </a:schemeClr>
                </a:solidFill>
              </a:rPr>
              <a:t>When it comes to nutrition, both lower and upper category eat the most often, but extremely obese people consume much more. Whether it is high caloric food (sky blue) or vegetables (pink), they overpass every other category of people.</a:t>
            </a:r>
          </a:p>
          <a:p>
            <a:pPr algn="ctr"/>
            <a:endParaRPr lang="en-GB" dirty="0">
              <a:solidFill>
                <a:schemeClr val="tx2">
                  <a:lumMod val="90000"/>
                  <a:lumOff val="10000"/>
                </a:schemeClr>
              </a:solidFill>
            </a:endParaRPr>
          </a:p>
          <a:p>
            <a:pPr algn="ctr"/>
            <a:r>
              <a:rPr lang="en-GB" dirty="0">
                <a:solidFill>
                  <a:schemeClr val="tx2">
                    <a:lumMod val="90000"/>
                    <a:lumOff val="10000"/>
                  </a:schemeClr>
                </a:solidFill>
              </a:rPr>
              <a:t>Another interesting fact is that normal weight people consume the least vegetables, another aspect that makes me doubt the data generated or gathered.</a:t>
            </a:r>
          </a:p>
          <a:p>
            <a:pPr algn="ctr"/>
            <a:endParaRPr lang="en-GB" dirty="0">
              <a:solidFill>
                <a:schemeClr val="tx2">
                  <a:lumMod val="90000"/>
                  <a:lumOff val="10000"/>
                </a:schemeClr>
              </a:solidFill>
            </a:endParaRPr>
          </a:p>
          <a:p>
            <a:pPr algn="ctr"/>
            <a:r>
              <a:rPr lang="en-GB" dirty="0">
                <a:solidFill>
                  <a:schemeClr val="tx2">
                    <a:lumMod val="90000"/>
                    <a:lumOff val="10000"/>
                  </a:schemeClr>
                </a:solidFill>
              </a:rPr>
              <a:t>We can note that maybe Obese people count the amount of times they eat veggies and have a better awareness, or are lying to themselves in the survey, which would explain why they eat more vegetables than other people…</a:t>
            </a:r>
          </a:p>
        </p:txBody>
      </p:sp>
    </p:spTree>
    <p:extLst>
      <p:ext uri="{BB962C8B-B14F-4D97-AF65-F5344CB8AC3E}">
        <p14:creationId xmlns:p14="http://schemas.microsoft.com/office/powerpoint/2010/main" val="30391734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F176AD7-5527-544C-8C79-1028123DC87C}"/>
              </a:ext>
            </a:extLst>
          </p:cNvPr>
          <p:cNvSpPr>
            <a:spLocks noGrp="1"/>
          </p:cNvSpPr>
          <p:nvPr>
            <p:ph type="title"/>
          </p:nvPr>
        </p:nvSpPr>
        <p:spPr/>
        <p:txBody>
          <a:bodyPr>
            <a:normAutofit/>
          </a:bodyPr>
          <a:lstStyle/>
          <a:p>
            <a:r>
              <a:rPr lang="fr-FR" sz="3600" dirty="0">
                <a:solidFill>
                  <a:schemeClr val="accent4"/>
                </a:solidFill>
              </a:rPr>
              <a:t>Correlation Table Analysis</a:t>
            </a:r>
          </a:p>
        </p:txBody>
      </p:sp>
      <p:sp>
        <p:nvSpPr>
          <p:cNvPr id="4" name="Sous-titre 2">
            <a:extLst>
              <a:ext uri="{FF2B5EF4-FFF2-40B4-BE49-F238E27FC236}">
                <a16:creationId xmlns:a16="http://schemas.microsoft.com/office/drawing/2014/main" id="{6EB447D0-B155-0F45-8813-9924D09E6403}"/>
              </a:ext>
            </a:extLst>
          </p:cNvPr>
          <p:cNvSpPr txBox="1">
            <a:spLocks/>
          </p:cNvSpPr>
          <p:nvPr/>
        </p:nvSpPr>
        <p:spPr>
          <a:xfrm>
            <a:off x="2759066" y="-112123"/>
            <a:ext cx="6673867" cy="788223"/>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fr-FR" sz="2000" dirty="0">
                <a:solidFill>
                  <a:schemeClr val="bg2">
                    <a:lumMod val="25000"/>
                  </a:schemeClr>
                </a:solidFill>
              </a:rPr>
              <a:t>DIA3 || Nicolas MICHALSKI || Guillaume LAURENT</a:t>
            </a:r>
          </a:p>
        </p:txBody>
      </p:sp>
      <p:sp>
        <p:nvSpPr>
          <p:cNvPr id="5" name="ZoneTexte 4">
            <a:extLst>
              <a:ext uri="{FF2B5EF4-FFF2-40B4-BE49-F238E27FC236}">
                <a16:creationId xmlns:a16="http://schemas.microsoft.com/office/drawing/2014/main" id="{FFCC0154-438F-064E-955C-64E2DECF2681}"/>
              </a:ext>
            </a:extLst>
          </p:cNvPr>
          <p:cNvSpPr txBox="1"/>
          <p:nvPr/>
        </p:nvSpPr>
        <p:spPr>
          <a:xfrm>
            <a:off x="9432933" y="735965"/>
            <a:ext cx="2759067" cy="3847207"/>
          </a:xfrm>
          <a:prstGeom prst="rect">
            <a:avLst/>
          </a:prstGeom>
          <a:noFill/>
        </p:spPr>
        <p:txBody>
          <a:bodyPr wrap="square" rtlCol="0">
            <a:spAutoFit/>
          </a:bodyPr>
          <a:lstStyle/>
          <a:p>
            <a:pPr algn="r"/>
            <a:r>
              <a:rPr lang="fr-FR" sz="1600" dirty="0" err="1"/>
              <a:t>Since</a:t>
            </a:r>
            <a:r>
              <a:rPr lang="fr-FR" sz="1600" dirty="0"/>
              <a:t> </a:t>
            </a:r>
            <a:r>
              <a:rPr lang="fr-FR" sz="1600" dirty="0" err="1"/>
              <a:t>we</a:t>
            </a:r>
            <a:r>
              <a:rPr lang="fr-FR" sz="1600" dirty="0"/>
              <a:t> </a:t>
            </a:r>
            <a:r>
              <a:rPr lang="fr-FR" sz="1600" dirty="0" err="1"/>
              <a:t>had</a:t>
            </a:r>
            <a:r>
              <a:rPr lang="fr-FR" sz="1600" dirty="0"/>
              <a:t> </a:t>
            </a:r>
            <a:r>
              <a:rPr lang="fr-FR" sz="1600" dirty="0" err="1"/>
              <a:t>many</a:t>
            </a:r>
            <a:r>
              <a:rPr lang="fr-FR" sz="1600" dirty="0"/>
              <a:t> qualitative variables (</a:t>
            </a:r>
            <a:r>
              <a:rPr lang="fr-FR" sz="1600" dirty="0" err="1"/>
              <a:t>Gender</a:t>
            </a:r>
            <a:r>
              <a:rPr lang="fr-FR" sz="1600" dirty="0"/>
              <a:t>, </a:t>
            </a:r>
            <a:r>
              <a:rPr lang="fr-FR" sz="1600" dirty="0" err="1"/>
              <a:t>Family</a:t>
            </a:r>
            <a:r>
              <a:rPr lang="fr-FR" sz="1600" dirty="0"/>
              <a:t> </a:t>
            </a:r>
            <a:r>
              <a:rPr lang="fr-FR" sz="1600" dirty="0" err="1"/>
              <a:t>history</a:t>
            </a:r>
            <a:r>
              <a:rPr lang="fr-FR" sz="1600" dirty="0"/>
              <a:t> </a:t>
            </a:r>
            <a:r>
              <a:rPr lang="fr-FR" sz="1600" dirty="0" err="1"/>
              <a:t>with</a:t>
            </a:r>
            <a:r>
              <a:rPr lang="fr-FR" sz="1600" dirty="0"/>
              <a:t> </a:t>
            </a:r>
            <a:r>
              <a:rPr lang="fr-FR" sz="1600" dirty="0" err="1"/>
              <a:t>Overweight</a:t>
            </a:r>
            <a:r>
              <a:rPr lang="fr-FR" sz="1600" dirty="0"/>
              <a:t>, Smoking, Physical </a:t>
            </a:r>
            <a:r>
              <a:rPr lang="fr-FR" sz="1600" dirty="0" err="1"/>
              <a:t>activity</a:t>
            </a:r>
            <a:r>
              <a:rPr lang="fr-FR" sz="1600" dirty="0"/>
              <a:t> </a:t>
            </a:r>
            <a:r>
              <a:rPr lang="fr-FR" sz="1600" dirty="0" err="1"/>
              <a:t>frequency</a:t>
            </a:r>
            <a:r>
              <a:rPr lang="fr-FR" sz="1600" dirty="0"/>
              <a:t>, Medium of transportation, </a:t>
            </a:r>
            <a:r>
              <a:rPr lang="fr-FR" sz="1600" dirty="0" err="1"/>
              <a:t>Number</a:t>
            </a:r>
            <a:r>
              <a:rPr lang="fr-FR" sz="1600" dirty="0"/>
              <a:t> and </a:t>
            </a:r>
            <a:r>
              <a:rPr lang="fr-FR" sz="1600" dirty="0" err="1"/>
              <a:t>quality</a:t>
            </a:r>
            <a:r>
              <a:rPr lang="fr-FR" sz="1600" dirty="0"/>
              <a:t> of </a:t>
            </a:r>
            <a:r>
              <a:rPr lang="fr-FR" sz="1600" dirty="0" err="1"/>
              <a:t>meals</a:t>
            </a:r>
            <a:r>
              <a:rPr lang="fr-FR" sz="1600" dirty="0"/>
              <a:t>, …)  </a:t>
            </a:r>
            <a:r>
              <a:rPr lang="fr-FR" sz="1600" dirty="0" err="1"/>
              <a:t>we</a:t>
            </a:r>
            <a:r>
              <a:rPr lang="fr-FR" sz="1600" dirty="0"/>
              <a:t> </a:t>
            </a:r>
            <a:r>
              <a:rPr lang="fr-FR" sz="1600" dirty="0" err="1"/>
              <a:t>designed</a:t>
            </a:r>
            <a:r>
              <a:rPr lang="fr-FR" sz="1600" dirty="0"/>
              <a:t> multiple </a:t>
            </a:r>
            <a:r>
              <a:rPr lang="fr-FR" sz="1600" dirty="0" err="1"/>
              <a:t>function</a:t>
            </a:r>
            <a:r>
              <a:rPr lang="fr-FR" sz="1600" dirty="0"/>
              <a:t> to </a:t>
            </a:r>
            <a:r>
              <a:rPr lang="fr-FR" sz="1600" dirty="0" err="1"/>
              <a:t>convert</a:t>
            </a:r>
            <a:r>
              <a:rPr lang="fr-FR" sz="1600" dirty="0"/>
              <a:t> </a:t>
            </a:r>
            <a:r>
              <a:rPr lang="fr-FR" sz="1600" dirty="0" err="1"/>
              <a:t>them</a:t>
            </a:r>
            <a:r>
              <a:rPr lang="fr-FR" sz="1600" dirty="0"/>
              <a:t> to </a:t>
            </a:r>
            <a:r>
              <a:rPr lang="fr-FR" sz="1600" dirty="0" err="1"/>
              <a:t>int</a:t>
            </a:r>
            <a:r>
              <a:rPr lang="fr-FR" sz="1600" dirty="0"/>
              <a:t> </a:t>
            </a:r>
            <a:r>
              <a:rPr lang="fr-FR" sz="1600" dirty="0" err="1"/>
              <a:t>that</a:t>
            </a:r>
            <a:r>
              <a:rPr lang="fr-FR" sz="1600" dirty="0"/>
              <a:t> correspond to </a:t>
            </a:r>
            <a:r>
              <a:rPr lang="fr-FR" sz="1600" dirty="0" err="1"/>
              <a:t>their</a:t>
            </a:r>
            <a:r>
              <a:rPr lang="fr-FR" sz="1600" dirty="0"/>
              <a:t> </a:t>
            </a:r>
            <a:r>
              <a:rPr lang="fr-FR" sz="1600" dirty="0" err="1"/>
              <a:t>intrinsic</a:t>
            </a:r>
            <a:r>
              <a:rPr lang="fr-FR" sz="1600" dirty="0"/>
              <a:t> value (1 for </a:t>
            </a:r>
            <a:r>
              <a:rPr lang="fr-FR" sz="1600" dirty="0" err="1"/>
              <a:t>yes</a:t>
            </a:r>
            <a:r>
              <a:rPr lang="fr-FR" sz="1600" dirty="0"/>
              <a:t>, 0 for no for instance)</a:t>
            </a:r>
          </a:p>
          <a:p>
            <a:pPr algn="r"/>
            <a:r>
              <a:rPr lang="fr-FR" sz="1600" b="1" dirty="0"/>
              <a:t>&gt; </a:t>
            </a:r>
            <a:r>
              <a:rPr lang="fr-FR" sz="1600" b="1" dirty="0" err="1"/>
              <a:t>See</a:t>
            </a:r>
            <a:r>
              <a:rPr lang="fr-FR" sz="1600" b="1" dirty="0"/>
              <a:t> the update Correlation Table </a:t>
            </a:r>
            <a:r>
              <a:rPr lang="fr-FR" sz="1600" b="1" dirty="0" err="1"/>
              <a:t>next</a:t>
            </a:r>
            <a:endParaRPr lang="fr-FR" sz="1600" b="1" dirty="0"/>
          </a:p>
        </p:txBody>
      </p:sp>
      <p:pic>
        <p:nvPicPr>
          <p:cNvPr id="7" name="Image 6" descr="Une image contenant table&#10;&#10;Description générée automatiquement">
            <a:extLst>
              <a:ext uri="{FF2B5EF4-FFF2-40B4-BE49-F238E27FC236}">
                <a16:creationId xmlns:a16="http://schemas.microsoft.com/office/drawing/2014/main" id="{3860BE31-9C9C-944F-80A3-C913A7BD25CC}"/>
              </a:ext>
            </a:extLst>
          </p:cNvPr>
          <p:cNvPicPr>
            <a:picLocks noChangeAspect="1"/>
          </p:cNvPicPr>
          <p:nvPr/>
        </p:nvPicPr>
        <p:blipFill>
          <a:blip r:embed="rId2"/>
          <a:stretch>
            <a:fillRect/>
          </a:stretch>
        </p:blipFill>
        <p:spPr>
          <a:xfrm>
            <a:off x="772888" y="1232297"/>
            <a:ext cx="7569200" cy="3289300"/>
          </a:xfrm>
          <a:prstGeom prst="rect">
            <a:avLst/>
          </a:prstGeom>
        </p:spPr>
      </p:pic>
      <p:sp>
        <p:nvSpPr>
          <p:cNvPr id="8" name="ZoneTexte 7">
            <a:extLst>
              <a:ext uri="{FF2B5EF4-FFF2-40B4-BE49-F238E27FC236}">
                <a16:creationId xmlns:a16="http://schemas.microsoft.com/office/drawing/2014/main" id="{881EFA42-ADC7-EC45-BCA5-AFF3E41F9C4F}"/>
              </a:ext>
            </a:extLst>
          </p:cNvPr>
          <p:cNvSpPr txBox="1"/>
          <p:nvPr/>
        </p:nvSpPr>
        <p:spPr>
          <a:xfrm>
            <a:off x="838200" y="4521597"/>
            <a:ext cx="10580912" cy="1815882"/>
          </a:xfrm>
          <a:prstGeom prst="rect">
            <a:avLst/>
          </a:prstGeom>
          <a:noFill/>
        </p:spPr>
        <p:txBody>
          <a:bodyPr wrap="square" rtlCol="0">
            <a:spAutoFit/>
          </a:bodyPr>
          <a:lstStyle/>
          <a:p>
            <a:r>
              <a:rPr lang="fr-FR" sz="1400" dirty="0" err="1"/>
              <a:t>Here</a:t>
            </a:r>
            <a:r>
              <a:rPr lang="fr-FR" sz="1400" dirty="0"/>
              <a:t> </a:t>
            </a:r>
            <a:r>
              <a:rPr lang="fr-FR" sz="1400" dirty="0" err="1"/>
              <a:t>is</a:t>
            </a:r>
            <a:r>
              <a:rPr lang="fr-FR" sz="1400" dirty="0"/>
              <a:t> the quantitative values </a:t>
            </a:r>
            <a:r>
              <a:rPr lang="fr-FR" sz="1400" dirty="0" err="1"/>
              <a:t>correlation</a:t>
            </a:r>
            <a:r>
              <a:rPr lang="fr-FR" sz="1400" dirty="0"/>
              <a:t> table from </a:t>
            </a:r>
            <a:r>
              <a:rPr lang="fr-FR" sz="1400" dirty="0" err="1"/>
              <a:t>our</a:t>
            </a:r>
            <a:r>
              <a:rPr lang="fr-FR" sz="1400" dirty="0"/>
              <a:t> </a:t>
            </a:r>
            <a:r>
              <a:rPr lang="fr-FR" sz="1400" dirty="0" err="1"/>
              <a:t>dataset</a:t>
            </a:r>
            <a:r>
              <a:rPr lang="fr-FR" sz="1400" dirty="0"/>
              <a:t>.</a:t>
            </a:r>
          </a:p>
          <a:p>
            <a:endParaRPr lang="fr-FR" sz="1400" dirty="0"/>
          </a:p>
          <a:p>
            <a:r>
              <a:rPr lang="fr-FR" sz="1400" dirty="0" err="1"/>
              <a:t>We</a:t>
            </a:r>
            <a:r>
              <a:rPr lang="fr-FR" sz="1400" dirty="0"/>
              <a:t> </a:t>
            </a:r>
            <a:r>
              <a:rPr lang="fr-FR" sz="1400" dirty="0" err="1"/>
              <a:t>can</a:t>
            </a:r>
            <a:r>
              <a:rPr lang="fr-FR" sz="1400" dirty="0"/>
              <a:t> observe </a:t>
            </a:r>
            <a:r>
              <a:rPr lang="fr-FR" sz="1400" dirty="0" err="1"/>
              <a:t>that</a:t>
            </a:r>
            <a:r>
              <a:rPr lang="fr-FR" sz="1400" dirty="0"/>
              <a:t> </a:t>
            </a:r>
            <a:r>
              <a:rPr lang="fr-FR" sz="1400" dirty="0" err="1"/>
              <a:t>Height</a:t>
            </a:r>
            <a:r>
              <a:rPr lang="fr-FR" sz="1400" dirty="0"/>
              <a:t> </a:t>
            </a:r>
            <a:r>
              <a:rPr lang="fr-FR" sz="1400" dirty="0" err="1"/>
              <a:t>is</a:t>
            </a:r>
            <a:r>
              <a:rPr lang="fr-FR" sz="1400" dirty="0"/>
              <a:t> </a:t>
            </a:r>
            <a:r>
              <a:rPr lang="fr-FR" sz="1400" dirty="0" err="1"/>
              <a:t>heavily</a:t>
            </a:r>
            <a:r>
              <a:rPr lang="fr-FR" sz="1400" dirty="0"/>
              <a:t> </a:t>
            </a:r>
            <a:r>
              <a:rPr lang="fr-FR" sz="1400" dirty="0" err="1"/>
              <a:t>correlated</a:t>
            </a:r>
            <a:r>
              <a:rPr lang="fr-FR" sz="1400" dirty="0"/>
              <a:t> </a:t>
            </a:r>
            <a:r>
              <a:rPr lang="fr-FR" sz="1400" dirty="0" err="1"/>
              <a:t>with</a:t>
            </a:r>
            <a:r>
              <a:rPr lang="fr-FR" sz="1400" dirty="0"/>
              <a:t> </a:t>
            </a:r>
            <a:r>
              <a:rPr lang="fr-FR" sz="1400" dirty="0" err="1"/>
              <a:t>Weight</a:t>
            </a:r>
            <a:r>
              <a:rPr lang="fr-FR" sz="1400" dirty="0"/>
              <a:t> (0.463), </a:t>
            </a:r>
            <a:r>
              <a:rPr lang="fr-FR" sz="1400" dirty="0" err="1"/>
              <a:t>Number</a:t>
            </a:r>
            <a:r>
              <a:rPr lang="fr-FR" sz="1400" dirty="0"/>
              <a:t> of </a:t>
            </a:r>
            <a:r>
              <a:rPr lang="fr-FR" sz="1400" dirty="0" err="1"/>
              <a:t>Meals</a:t>
            </a:r>
            <a:r>
              <a:rPr lang="fr-FR" sz="1400" dirty="0"/>
              <a:t> (0.244), Water </a:t>
            </a:r>
            <a:r>
              <a:rPr lang="fr-FR" sz="1400" dirty="0" err="1"/>
              <a:t>Consumption</a:t>
            </a:r>
            <a:r>
              <a:rPr lang="fr-FR" sz="1400" dirty="0"/>
              <a:t> (0.213) and Physical Activity </a:t>
            </a:r>
            <a:r>
              <a:rPr lang="fr-FR" sz="1400" dirty="0" err="1"/>
              <a:t>Frequency</a:t>
            </a:r>
            <a:r>
              <a:rPr lang="fr-FR" sz="1400" dirty="0"/>
              <a:t> (0.295). </a:t>
            </a:r>
          </a:p>
          <a:p>
            <a:r>
              <a:rPr lang="fr-FR" sz="1400" dirty="0" err="1"/>
              <a:t>While</a:t>
            </a:r>
            <a:r>
              <a:rPr lang="fr-FR" sz="1400" dirty="0"/>
              <a:t> </a:t>
            </a:r>
            <a:r>
              <a:rPr lang="fr-FR" sz="1400" dirty="0" err="1"/>
              <a:t>Weight</a:t>
            </a:r>
            <a:r>
              <a:rPr lang="fr-FR" sz="1400" dirty="0"/>
              <a:t> </a:t>
            </a:r>
            <a:r>
              <a:rPr lang="fr-FR" sz="1400" dirty="0" err="1"/>
              <a:t>is</a:t>
            </a:r>
            <a:r>
              <a:rPr lang="fr-FR" sz="1400" dirty="0"/>
              <a:t> </a:t>
            </a:r>
            <a:r>
              <a:rPr lang="fr-FR" sz="1400" dirty="0" err="1"/>
              <a:t>also</a:t>
            </a:r>
            <a:r>
              <a:rPr lang="fr-FR" sz="1400" dirty="0"/>
              <a:t> </a:t>
            </a:r>
            <a:r>
              <a:rPr lang="fr-FR" sz="1400" dirty="0" err="1"/>
              <a:t>correlated</a:t>
            </a:r>
            <a:r>
              <a:rPr lang="fr-FR" sz="1400" dirty="0"/>
              <a:t> </a:t>
            </a:r>
            <a:r>
              <a:rPr lang="fr-FR" sz="1400" dirty="0" err="1"/>
              <a:t>with</a:t>
            </a:r>
            <a:r>
              <a:rPr lang="fr-FR" sz="1400" dirty="0"/>
              <a:t> Water </a:t>
            </a:r>
            <a:r>
              <a:rPr lang="fr-FR" sz="1400" dirty="0" err="1"/>
              <a:t>Consumption</a:t>
            </a:r>
            <a:r>
              <a:rPr lang="fr-FR" sz="1400" dirty="0"/>
              <a:t> (0.201) and </a:t>
            </a:r>
            <a:r>
              <a:rPr lang="fr-FR" sz="1400" dirty="0" err="1"/>
              <a:t>Vegetables</a:t>
            </a:r>
            <a:r>
              <a:rPr lang="fr-FR" sz="1400" dirty="0"/>
              <a:t> </a:t>
            </a:r>
            <a:r>
              <a:rPr lang="fr-FR" sz="1400" dirty="0" err="1"/>
              <a:t>Consumption</a:t>
            </a:r>
            <a:r>
              <a:rPr lang="fr-FR" sz="1400" dirty="0"/>
              <a:t> (0.216).</a:t>
            </a:r>
          </a:p>
          <a:p>
            <a:r>
              <a:rPr lang="fr-FR" sz="1400" dirty="0"/>
              <a:t>That last </a:t>
            </a:r>
            <a:r>
              <a:rPr lang="fr-FR" sz="1400" dirty="0" err="1"/>
              <a:t>correlation</a:t>
            </a:r>
            <a:r>
              <a:rPr lang="fr-FR" sz="1400" dirty="0"/>
              <a:t> </a:t>
            </a:r>
            <a:r>
              <a:rPr lang="fr-FR" sz="1400" dirty="0" err="1"/>
              <a:t>is</a:t>
            </a:r>
            <a:r>
              <a:rPr lang="fr-FR" sz="1400" dirty="0"/>
              <a:t> </a:t>
            </a:r>
            <a:r>
              <a:rPr lang="fr-FR" sz="1400" dirty="0" err="1"/>
              <a:t>quite</a:t>
            </a:r>
            <a:r>
              <a:rPr lang="fr-FR" sz="1400" dirty="0"/>
              <a:t> discutable and </a:t>
            </a:r>
            <a:r>
              <a:rPr lang="fr-FR" sz="1400" dirty="0" err="1"/>
              <a:t>could</a:t>
            </a:r>
            <a:r>
              <a:rPr lang="fr-FR" sz="1400" dirty="0"/>
              <a:t> </a:t>
            </a:r>
            <a:r>
              <a:rPr lang="fr-FR" sz="1400" dirty="0" err="1"/>
              <a:t>be</a:t>
            </a:r>
            <a:r>
              <a:rPr lang="fr-FR" sz="1400" dirty="0"/>
              <a:t> due to the </a:t>
            </a:r>
            <a:r>
              <a:rPr lang="fr-FR" sz="1400" dirty="0" err="1"/>
              <a:t>dataset</a:t>
            </a:r>
            <a:r>
              <a:rPr lang="fr-FR" sz="1400" dirty="0"/>
              <a:t> model (</a:t>
            </a:r>
            <a:r>
              <a:rPr lang="fr-FR" sz="1400" dirty="0" err="1"/>
              <a:t>synthetised</a:t>
            </a:r>
            <a:r>
              <a:rPr lang="fr-FR" sz="1400" dirty="0"/>
              <a:t> data)</a:t>
            </a:r>
          </a:p>
          <a:p>
            <a:endParaRPr lang="fr-FR" sz="1400" dirty="0"/>
          </a:p>
          <a:p>
            <a:r>
              <a:rPr lang="fr-FR" sz="1400" dirty="0"/>
              <a:t>Age and Usage of Tech (-0.297) are </a:t>
            </a:r>
            <a:r>
              <a:rPr lang="fr-FR" sz="1400" dirty="0" err="1"/>
              <a:t>logically</a:t>
            </a:r>
            <a:r>
              <a:rPr lang="fr-FR" sz="1400" dirty="0"/>
              <a:t> </a:t>
            </a:r>
            <a:r>
              <a:rPr lang="fr-FR" sz="1400" dirty="0" err="1"/>
              <a:t>very</a:t>
            </a:r>
            <a:r>
              <a:rPr lang="fr-FR" sz="1400" dirty="0"/>
              <a:t> </a:t>
            </a:r>
            <a:r>
              <a:rPr lang="fr-FR" sz="1400" dirty="0" err="1"/>
              <a:t>negatively</a:t>
            </a:r>
            <a:r>
              <a:rPr lang="fr-FR" sz="1400" dirty="0"/>
              <a:t> </a:t>
            </a:r>
            <a:r>
              <a:rPr lang="fr-FR" sz="1400" dirty="0" err="1"/>
              <a:t>correlated</a:t>
            </a:r>
            <a:r>
              <a:rPr lang="fr-FR" sz="1400" dirty="0"/>
              <a:t>.</a:t>
            </a:r>
          </a:p>
        </p:txBody>
      </p:sp>
    </p:spTree>
    <p:extLst>
      <p:ext uri="{BB962C8B-B14F-4D97-AF65-F5344CB8AC3E}">
        <p14:creationId xmlns:p14="http://schemas.microsoft.com/office/powerpoint/2010/main" val="41370665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A1C0316-E9DC-4D41-AD46-9654D3B3B33D}"/>
              </a:ext>
            </a:extLst>
          </p:cNvPr>
          <p:cNvSpPr>
            <a:spLocks noGrp="1"/>
          </p:cNvSpPr>
          <p:nvPr>
            <p:ph type="title"/>
          </p:nvPr>
        </p:nvSpPr>
        <p:spPr/>
        <p:txBody>
          <a:bodyPr/>
          <a:lstStyle/>
          <a:p>
            <a:r>
              <a:rPr lang="fr-FR" dirty="0"/>
              <a:t>Complete matrix of </a:t>
            </a:r>
            <a:r>
              <a:rPr lang="fr-FR" dirty="0" err="1"/>
              <a:t>correlation</a:t>
            </a:r>
            <a:endParaRPr lang="fr-FR" dirty="0"/>
          </a:p>
        </p:txBody>
      </p:sp>
      <p:pic>
        <p:nvPicPr>
          <p:cNvPr id="4" name="Image 3">
            <a:extLst>
              <a:ext uri="{FF2B5EF4-FFF2-40B4-BE49-F238E27FC236}">
                <a16:creationId xmlns:a16="http://schemas.microsoft.com/office/drawing/2014/main" id="{945756AA-0B6F-490C-85CC-C9A3694F2DFD}"/>
              </a:ext>
            </a:extLst>
          </p:cNvPr>
          <p:cNvPicPr>
            <a:picLocks noChangeAspect="1"/>
          </p:cNvPicPr>
          <p:nvPr/>
        </p:nvPicPr>
        <p:blipFill>
          <a:blip r:embed="rId3"/>
          <a:stretch>
            <a:fillRect/>
          </a:stretch>
        </p:blipFill>
        <p:spPr>
          <a:xfrm>
            <a:off x="748422" y="3388092"/>
            <a:ext cx="6460761" cy="3215897"/>
          </a:xfrm>
          <a:prstGeom prst="rect">
            <a:avLst/>
          </a:prstGeom>
        </p:spPr>
      </p:pic>
      <p:pic>
        <p:nvPicPr>
          <p:cNvPr id="6" name="Image 5">
            <a:extLst>
              <a:ext uri="{FF2B5EF4-FFF2-40B4-BE49-F238E27FC236}">
                <a16:creationId xmlns:a16="http://schemas.microsoft.com/office/drawing/2014/main" id="{86957DB6-012B-4F19-B3EC-B431A403D4C7}"/>
              </a:ext>
            </a:extLst>
          </p:cNvPr>
          <p:cNvPicPr>
            <a:picLocks noChangeAspect="1"/>
          </p:cNvPicPr>
          <p:nvPr/>
        </p:nvPicPr>
        <p:blipFill>
          <a:blip r:embed="rId4"/>
          <a:stretch>
            <a:fillRect/>
          </a:stretch>
        </p:blipFill>
        <p:spPr>
          <a:xfrm>
            <a:off x="7209183" y="3483207"/>
            <a:ext cx="4856812" cy="3112972"/>
          </a:xfrm>
          <a:prstGeom prst="rect">
            <a:avLst/>
          </a:prstGeom>
        </p:spPr>
      </p:pic>
    </p:spTree>
    <p:extLst>
      <p:ext uri="{BB962C8B-B14F-4D97-AF65-F5344CB8AC3E}">
        <p14:creationId xmlns:p14="http://schemas.microsoft.com/office/powerpoint/2010/main" val="6464383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7" name="Straight Connector 16">
            <a:extLst>
              <a:ext uri="{FF2B5EF4-FFF2-40B4-BE49-F238E27FC236}">
                <a16:creationId xmlns:a16="http://schemas.microsoft.com/office/drawing/2014/main" id="{D1B787A8-0D67-4B7E-9B48-86BD906AB6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4E94261F-1ED3-4E90-88E6-1347914400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76EC0C57-4E58-F744-81CF-D652137F46ED}"/>
              </a:ext>
            </a:extLst>
          </p:cNvPr>
          <p:cNvSpPr>
            <a:spLocks noGrp="1"/>
          </p:cNvSpPr>
          <p:nvPr>
            <p:ph type="title"/>
          </p:nvPr>
        </p:nvSpPr>
        <p:spPr>
          <a:xfrm>
            <a:off x="1301262" y="590062"/>
            <a:ext cx="5517822" cy="2838938"/>
          </a:xfrm>
        </p:spPr>
        <p:txBody>
          <a:bodyPr vert="horz" lIns="91440" tIns="45720" rIns="91440" bIns="45720" rtlCol="0" anchor="b">
            <a:normAutofit/>
          </a:bodyPr>
          <a:lstStyle/>
          <a:p>
            <a:r>
              <a:rPr lang="en-US" sz="5400" b="1" i="0" kern="1200" cap="all" baseline="0" dirty="0" err="1">
                <a:solidFill>
                  <a:schemeClr val="bg1"/>
                </a:solidFill>
                <a:latin typeface="+mj-lt"/>
                <a:ea typeface="+mj-ea"/>
                <a:cs typeface="+mj-cs"/>
              </a:rPr>
              <a:t>ModeliZation</a:t>
            </a:r>
            <a:endParaRPr lang="en-US" sz="5400" b="1" i="0" kern="1200" cap="all" baseline="0" dirty="0">
              <a:solidFill>
                <a:schemeClr val="bg1"/>
              </a:solidFill>
              <a:latin typeface="+mj-lt"/>
              <a:ea typeface="+mj-ea"/>
              <a:cs typeface="+mj-cs"/>
            </a:endParaRPr>
          </a:p>
        </p:txBody>
      </p:sp>
      <p:cxnSp>
        <p:nvCxnSpPr>
          <p:cNvPr id="21" name="Straight Connector 20">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01262" y="3496322"/>
            <a:ext cx="0" cy="335280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0" name="Sous-titre 2">
            <a:extLst>
              <a:ext uri="{FF2B5EF4-FFF2-40B4-BE49-F238E27FC236}">
                <a16:creationId xmlns:a16="http://schemas.microsoft.com/office/drawing/2014/main" id="{E63E72DA-C96C-0645-A856-EBC3D61C1034}"/>
              </a:ext>
            </a:extLst>
          </p:cNvPr>
          <p:cNvSpPr txBox="1">
            <a:spLocks/>
          </p:cNvSpPr>
          <p:nvPr/>
        </p:nvSpPr>
        <p:spPr>
          <a:xfrm>
            <a:off x="2759066" y="-112123"/>
            <a:ext cx="6673867" cy="788223"/>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fr-FR" sz="2000" dirty="0">
                <a:solidFill>
                  <a:schemeClr val="bg1"/>
                </a:solidFill>
              </a:rPr>
              <a:t>DIA3 || Nicolas MICHALSKI || Guillaume LAURENT</a:t>
            </a:r>
          </a:p>
        </p:txBody>
      </p:sp>
    </p:spTree>
    <p:extLst>
      <p:ext uri="{BB962C8B-B14F-4D97-AF65-F5344CB8AC3E}">
        <p14:creationId xmlns:p14="http://schemas.microsoft.com/office/powerpoint/2010/main" val="37064721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6C9BBB4-BD6D-BB49-A010-ADF93E735E46}"/>
              </a:ext>
            </a:extLst>
          </p:cNvPr>
          <p:cNvSpPr>
            <a:spLocks noGrp="1"/>
          </p:cNvSpPr>
          <p:nvPr>
            <p:ph type="title"/>
          </p:nvPr>
        </p:nvSpPr>
        <p:spPr>
          <a:xfrm>
            <a:off x="838200" y="0"/>
            <a:ext cx="10515600" cy="1325563"/>
          </a:xfrm>
        </p:spPr>
        <p:txBody>
          <a:bodyPr>
            <a:normAutofit/>
          </a:bodyPr>
          <a:lstStyle/>
          <a:p>
            <a:r>
              <a:rPr lang="fr-FR" sz="3600" dirty="0" err="1"/>
              <a:t>HeatMap</a:t>
            </a:r>
            <a:r>
              <a:rPr lang="fr-FR" sz="3600" dirty="0"/>
              <a:t> </a:t>
            </a:r>
            <a:r>
              <a:rPr lang="fr-FR" sz="3600" dirty="0" err="1"/>
              <a:t>prediction</a:t>
            </a:r>
            <a:r>
              <a:rPr lang="fr-FR" sz="3600" dirty="0"/>
              <a:t> of </a:t>
            </a:r>
            <a:r>
              <a:rPr lang="fr-FR" sz="3600" dirty="0" err="1"/>
              <a:t>Obesity</a:t>
            </a:r>
            <a:r>
              <a:rPr lang="fr-FR" sz="3600" dirty="0"/>
              <a:t> </a:t>
            </a:r>
            <a:r>
              <a:rPr lang="fr-FR" sz="3600" dirty="0" err="1"/>
              <a:t>with</a:t>
            </a:r>
            <a:r>
              <a:rPr lang="fr-FR" sz="3600" dirty="0"/>
              <a:t> </a:t>
            </a:r>
            <a:r>
              <a:rPr lang="fr-FR" sz="3600" dirty="0" err="1"/>
              <a:t>RandomForest</a:t>
            </a:r>
            <a:endParaRPr lang="fr-FR" sz="3600" dirty="0"/>
          </a:p>
        </p:txBody>
      </p:sp>
      <p:sp>
        <p:nvSpPr>
          <p:cNvPr id="9" name="Espace réservé du contenu 8">
            <a:extLst>
              <a:ext uri="{FF2B5EF4-FFF2-40B4-BE49-F238E27FC236}">
                <a16:creationId xmlns:a16="http://schemas.microsoft.com/office/drawing/2014/main" id="{F4916AC7-AA75-4D1A-8B67-46CDC626D598}"/>
              </a:ext>
            </a:extLst>
          </p:cNvPr>
          <p:cNvSpPr>
            <a:spLocks noGrp="1"/>
          </p:cNvSpPr>
          <p:nvPr>
            <p:ph idx="1"/>
          </p:nvPr>
        </p:nvSpPr>
        <p:spPr>
          <a:xfrm>
            <a:off x="803220" y="1325563"/>
            <a:ext cx="3431204" cy="4351338"/>
          </a:xfrm>
        </p:spPr>
        <p:txBody>
          <a:bodyPr/>
          <a:lstStyle/>
          <a:p>
            <a:r>
              <a:rPr lang="fr-FR" dirty="0"/>
              <a:t>The </a:t>
            </a:r>
            <a:r>
              <a:rPr lang="fr-FR" dirty="0" err="1"/>
              <a:t>heatmap</a:t>
            </a:r>
            <a:r>
              <a:rPr lang="fr-FR" dirty="0"/>
              <a:t> </a:t>
            </a:r>
            <a:r>
              <a:rPr lang="fr-FR" dirty="0" err="1"/>
              <a:t>give</a:t>
            </a:r>
            <a:r>
              <a:rPr lang="fr-FR" dirty="0"/>
              <a:t> the </a:t>
            </a:r>
            <a:r>
              <a:rPr lang="fr-FR" dirty="0" err="1"/>
              <a:t>idea</a:t>
            </a:r>
            <a:r>
              <a:rPr lang="fr-FR" dirty="0"/>
              <a:t> of the concentration of the values </a:t>
            </a:r>
            <a:r>
              <a:rPr lang="fr-FR" dirty="0" err="1"/>
              <a:t>predicted</a:t>
            </a:r>
            <a:r>
              <a:rPr lang="fr-FR" dirty="0"/>
              <a:t>, </a:t>
            </a:r>
            <a:r>
              <a:rPr lang="fr-FR" dirty="0" err="1"/>
              <a:t>we</a:t>
            </a:r>
            <a:r>
              <a:rPr lang="fr-FR" dirty="0"/>
              <a:t> </a:t>
            </a:r>
            <a:r>
              <a:rPr lang="fr-FR" dirty="0" err="1"/>
              <a:t>achieve</a:t>
            </a:r>
            <a:r>
              <a:rPr lang="fr-FR" dirty="0"/>
              <a:t> a max of 0.96 as a score </a:t>
            </a:r>
            <a:r>
              <a:rPr lang="fr-FR" dirty="0" err="1"/>
              <a:t>with</a:t>
            </a:r>
            <a:r>
              <a:rPr lang="fr-FR" dirty="0"/>
              <a:t> </a:t>
            </a:r>
            <a:r>
              <a:rPr lang="fr-FR" dirty="0" err="1"/>
              <a:t>RandomForest</a:t>
            </a:r>
            <a:endParaRPr lang="fr-FR" dirty="0"/>
          </a:p>
        </p:txBody>
      </p:sp>
      <p:pic>
        <p:nvPicPr>
          <p:cNvPr id="10" name="Image 9">
            <a:extLst>
              <a:ext uri="{FF2B5EF4-FFF2-40B4-BE49-F238E27FC236}">
                <a16:creationId xmlns:a16="http://schemas.microsoft.com/office/drawing/2014/main" id="{A848DFBE-6BF1-42CB-8A36-00065C29233C}"/>
              </a:ext>
            </a:extLst>
          </p:cNvPr>
          <p:cNvPicPr>
            <a:picLocks noChangeAspect="1"/>
          </p:cNvPicPr>
          <p:nvPr/>
        </p:nvPicPr>
        <p:blipFill>
          <a:blip r:embed="rId2"/>
          <a:stretch>
            <a:fillRect/>
          </a:stretch>
        </p:blipFill>
        <p:spPr>
          <a:xfrm>
            <a:off x="7922597" y="3429000"/>
            <a:ext cx="4039553" cy="3153628"/>
          </a:xfrm>
          <a:prstGeom prst="rect">
            <a:avLst/>
          </a:prstGeom>
        </p:spPr>
      </p:pic>
      <p:pic>
        <p:nvPicPr>
          <p:cNvPr id="11" name="Image 10">
            <a:extLst>
              <a:ext uri="{FF2B5EF4-FFF2-40B4-BE49-F238E27FC236}">
                <a16:creationId xmlns:a16="http://schemas.microsoft.com/office/drawing/2014/main" id="{51441F36-7022-4993-BB53-3289014068BC}"/>
              </a:ext>
            </a:extLst>
          </p:cNvPr>
          <p:cNvPicPr>
            <a:picLocks noChangeAspect="1"/>
          </p:cNvPicPr>
          <p:nvPr/>
        </p:nvPicPr>
        <p:blipFill>
          <a:blip r:embed="rId3"/>
          <a:stretch>
            <a:fillRect/>
          </a:stretch>
        </p:blipFill>
        <p:spPr>
          <a:xfrm>
            <a:off x="4497048" y="1041183"/>
            <a:ext cx="7465102" cy="2137786"/>
          </a:xfrm>
          <a:prstGeom prst="rect">
            <a:avLst/>
          </a:prstGeom>
        </p:spPr>
      </p:pic>
      <p:pic>
        <p:nvPicPr>
          <p:cNvPr id="12" name="Image 11">
            <a:extLst>
              <a:ext uri="{FF2B5EF4-FFF2-40B4-BE49-F238E27FC236}">
                <a16:creationId xmlns:a16="http://schemas.microsoft.com/office/drawing/2014/main" id="{34BDCAEF-F36C-416C-94E5-A6DA1314FFA6}"/>
              </a:ext>
            </a:extLst>
          </p:cNvPr>
          <p:cNvPicPr>
            <a:picLocks noChangeAspect="1"/>
          </p:cNvPicPr>
          <p:nvPr/>
        </p:nvPicPr>
        <p:blipFill>
          <a:blip r:embed="rId4"/>
          <a:stretch>
            <a:fillRect/>
          </a:stretch>
        </p:blipFill>
        <p:spPr>
          <a:xfrm>
            <a:off x="1916460" y="4971194"/>
            <a:ext cx="5743513" cy="1691245"/>
          </a:xfrm>
          <a:prstGeom prst="rect">
            <a:avLst/>
          </a:prstGeom>
        </p:spPr>
      </p:pic>
    </p:spTree>
    <p:extLst>
      <p:ext uri="{BB962C8B-B14F-4D97-AF65-F5344CB8AC3E}">
        <p14:creationId xmlns:p14="http://schemas.microsoft.com/office/powerpoint/2010/main" val="40352723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D1B787A8-0D67-4B7E-9B48-86BD906AB6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663302B0-7A41-480B-921B-7D395B4E24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E94261F-1ED3-4E90-88E6-1347914400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716"/>
            <a:ext cx="12192000" cy="6858000"/>
          </a:xfrm>
          <a:prstGeom prst="rect">
            <a:avLst/>
          </a:prstGeom>
          <a:gradFill flip="none" rotWithShape="1">
            <a:gsLst>
              <a:gs pos="100000">
                <a:schemeClr val="accent4">
                  <a:alpha val="40000"/>
                </a:schemeClr>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56CB34DA-F9B0-1645-93BE-07431B7B7C6C}"/>
              </a:ext>
            </a:extLst>
          </p:cNvPr>
          <p:cNvSpPr>
            <a:spLocks noGrp="1"/>
          </p:cNvSpPr>
          <p:nvPr>
            <p:ph type="title"/>
          </p:nvPr>
        </p:nvSpPr>
        <p:spPr>
          <a:xfrm>
            <a:off x="1326600" y="978673"/>
            <a:ext cx="5347266" cy="1593295"/>
          </a:xfrm>
        </p:spPr>
        <p:txBody>
          <a:bodyPr vert="horz" lIns="91440" tIns="45720" rIns="91440" bIns="45720" rtlCol="0" anchor="b">
            <a:normAutofit/>
          </a:bodyPr>
          <a:lstStyle/>
          <a:p>
            <a:r>
              <a:rPr lang="en-US" sz="5000" b="1" i="0" kern="1200" cap="all" baseline="0" dirty="0">
                <a:solidFill>
                  <a:schemeClr val="bg1"/>
                </a:solidFill>
                <a:latin typeface="+mj-lt"/>
                <a:ea typeface="+mj-ea"/>
                <a:cs typeface="+mj-cs"/>
              </a:rPr>
              <a:t>Dataset Presentation</a:t>
            </a:r>
          </a:p>
        </p:txBody>
      </p:sp>
      <p:sp>
        <p:nvSpPr>
          <p:cNvPr id="16" name="Graphic 13">
            <a:extLst>
              <a:ext uri="{FF2B5EF4-FFF2-40B4-BE49-F238E27FC236}">
                <a16:creationId xmlns:a16="http://schemas.microsoft.com/office/drawing/2014/main" id="{C5CB530E-515E-412C-9DF1-5F8FFBD6F3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236" y="1606411"/>
            <a:ext cx="139038" cy="139038"/>
          </a:xfrm>
          <a:custGeom>
            <a:avLst/>
            <a:gdLst>
              <a:gd name="connsiteX0" fmla="*/ 129601 w 139038"/>
              <a:gd name="connsiteY0" fmla="*/ 60082 h 139038"/>
              <a:gd name="connsiteX1" fmla="*/ 78956 w 139038"/>
              <a:gd name="connsiteY1" fmla="*/ 60082 h 139038"/>
              <a:gd name="connsiteX2" fmla="*/ 78956 w 139038"/>
              <a:gd name="connsiteY2" fmla="*/ 9437 h 139038"/>
              <a:gd name="connsiteX3" fmla="*/ 69519 w 139038"/>
              <a:gd name="connsiteY3" fmla="*/ 0 h 139038"/>
              <a:gd name="connsiteX4" fmla="*/ 60082 w 139038"/>
              <a:gd name="connsiteY4" fmla="*/ 9437 h 139038"/>
              <a:gd name="connsiteX5" fmla="*/ 60082 w 139038"/>
              <a:gd name="connsiteY5" fmla="*/ 60082 h 139038"/>
              <a:gd name="connsiteX6" fmla="*/ 9437 w 139038"/>
              <a:gd name="connsiteY6" fmla="*/ 60082 h 139038"/>
              <a:gd name="connsiteX7" fmla="*/ 0 w 139038"/>
              <a:gd name="connsiteY7" fmla="*/ 69519 h 139038"/>
              <a:gd name="connsiteX8" fmla="*/ 9437 w 139038"/>
              <a:gd name="connsiteY8" fmla="*/ 78956 h 139038"/>
              <a:gd name="connsiteX9" fmla="*/ 60082 w 139038"/>
              <a:gd name="connsiteY9" fmla="*/ 78956 h 139038"/>
              <a:gd name="connsiteX10" fmla="*/ 60082 w 139038"/>
              <a:gd name="connsiteY10" fmla="*/ 129601 h 139038"/>
              <a:gd name="connsiteX11" fmla="*/ 69519 w 139038"/>
              <a:gd name="connsiteY11" fmla="*/ 139038 h 139038"/>
              <a:gd name="connsiteX12" fmla="*/ 78956 w 139038"/>
              <a:gd name="connsiteY12" fmla="*/ 129601 h 139038"/>
              <a:gd name="connsiteX13" fmla="*/ 78956 w 139038"/>
              <a:gd name="connsiteY13" fmla="*/ 78956 h 139038"/>
              <a:gd name="connsiteX14" fmla="*/ 129601 w 139038"/>
              <a:gd name="connsiteY14" fmla="*/ 78956 h 139038"/>
              <a:gd name="connsiteX15" fmla="*/ 139038 w 139038"/>
              <a:gd name="connsiteY15" fmla="*/ 69519 h 139038"/>
              <a:gd name="connsiteX16" fmla="*/ 129601 w 139038"/>
              <a:gd name="connsiteY16" fmla="*/ 60082 h 13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8" h="139038">
                <a:moveTo>
                  <a:pt x="129601" y="60082"/>
                </a:moveTo>
                <a:lnTo>
                  <a:pt x="78956" y="60082"/>
                </a:lnTo>
                <a:lnTo>
                  <a:pt x="78956" y="9437"/>
                </a:lnTo>
                <a:cubicBezTo>
                  <a:pt x="78956" y="4225"/>
                  <a:pt x="74731" y="0"/>
                  <a:pt x="69519" y="0"/>
                </a:cubicBezTo>
                <a:cubicBezTo>
                  <a:pt x="64307" y="0"/>
                  <a:pt x="60082" y="4225"/>
                  <a:pt x="60082" y="9437"/>
                </a:cubicBezTo>
                <a:lnTo>
                  <a:pt x="60082" y="60082"/>
                </a:lnTo>
                <a:lnTo>
                  <a:pt x="9437" y="60082"/>
                </a:lnTo>
                <a:cubicBezTo>
                  <a:pt x="4225" y="60082"/>
                  <a:pt x="0" y="64307"/>
                  <a:pt x="0" y="69519"/>
                </a:cubicBezTo>
                <a:cubicBezTo>
                  <a:pt x="0" y="74731"/>
                  <a:pt x="4225" y="78956"/>
                  <a:pt x="9437" y="78956"/>
                </a:cubicBezTo>
                <a:lnTo>
                  <a:pt x="60082" y="78956"/>
                </a:lnTo>
                <a:lnTo>
                  <a:pt x="60082" y="129601"/>
                </a:lnTo>
                <a:cubicBezTo>
                  <a:pt x="60082" y="134813"/>
                  <a:pt x="64307" y="139038"/>
                  <a:pt x="69519" y="139038"/>
                </a:cubicBezTo>
                <a:cubicBezTo>
                  <a:pt x="74731" y="139038"/>
                  <a:pt x="78956" y="134813"/>
                  <a:pt x="78956" y="129601"/>
                </a:cubicBezTo>
                <a:lnTo>
                  <a:pt x="78956" y="78956"/>
                </a:lnTo>
                <a:lnTo>
                  <a:pt x="129601" y="78956"/>
                </a:lnTo>
                <a:cubicBezTo>
                  <a:pt x="134813" y="78956"/>
                  <a:pt x="139038" y="74731"/>
                  <a:pt x="139038" y="69519"/>
                </a:cubicBezTo>
                <a:cubicBezTo>
                  <a:pt x="139038" y="64307"/>
                  <a:pt x="134813" y="60082"/>
                  <a:pt x="129601" y="60082"/>
                </a:cubicBezTo>
                <a:close/>
              </a:path>
            </a:pathLst>
          </a:custGeom>
          <a:solidFill>
            <a:schemeClr val="bg1"/>
          </a:solidFill>
          <a:ln w="603" cap="flat">
            <a:noFill/>
            <a:prstDash val="solid"/>
            <a:miter/>
          </a:ln>
        </p:spPr>
        <p:txBody>
          <a:bodyPr rtlCol="0" anchor="ctr"/>
          <a:lstStyle/>
          <a:p>
            <a:endParaRPr lang="en-US"/>
          </a:p>
        </p:txBody>
      </p:sp>
      <p:sp>
        <p:nvSpPr>
          <p:cNvPr id="18" name="Graphic 12">
            <a:extLst>
              <a:ext uri="{FF2B5EF4-FFF2-40B4-BE49-F238E27FC236}">
                <a16:creationId xmlns:a16="http://schemas.microsoft.com/office/drawing/2014/main" id="{712D4376-A578-4FF1-94FC-245E7A6A48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8014" y="1835705"/>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a:p>
        </p:txBody>
      </p:sp>
      <p:sp>
        <p:nvSpPr>
          <p:cNvPr id="20" name="Graphic 15">
            <a:extLst>
              <a:ext uri="{FF2B5EF4-FFF2-40B4-BE49-F238E27FC236}">
                <a16:creationId xmlns:a16="http://schemas.microsoft.com/office/drawing/2014/main" id="{AEA7509D-F04F-40CB-A0B3-EEF16499C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3696" y="2060130"/>
            <a:ext cx="127713" cy="127713"/>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bg1"/>
          </a:solidFill>
          <a:ln w="610" cap="flat">
            <a:noFill/>
            <a:prstDash val="solid"/>
            <a:miter/>
          </a:ln>
        </p:spPr>
        <p:txBody>
          <a:bodyPr rtlCol="0" anchor="ctr"/>
          <a:lstStyle/>
          <a:p>
            <a:endParaRPr lang="en-US"/>
          </a:p>
        </p:txBody>
      </p:sp>
      <p:cxnSp>
        <p:nvCxnSpPr>
          <p:cNvPr id="22" name="Straight Connector 21">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01262" y="3496322"/>
            <a:ext cx="0" cy="335280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3" name="Titre 1">
            <a:extLst>
              <a:ext uri="{FF2B5EF4-FFF2-40B4-BE49-F238E27FC236}">
                <a16:creationId xmlns:a16="http://schemas.microsoft.com/office/drawing/2014/main" id="{919E5ECF-CD35-4E41-BB72-E61EC97678D5}"/>
              </a:ext>
            </a:extLst>
          </p:cNvPr>
          <p:cNvSpPr txBox="1">
            <a:spLocks/>
          </p:cNvSpPr>
          <p:nvPr/>
        </p:nvSpPr>
        <p:spPr>
          <a:xfrm>
            <a:off x="7207968" y="559495"/>
            <a:ext cx="4449927" cy="5915908"/>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6000" b="1" i="0" kern="1200" cap="all" baseline="0">
                <a:solidFill>
                  <a:schemeClr val="tx1"/>
                </a:solidFill>
                <a:latin typeface="+mj-lt"/>
                <a:ea typeface="+mj-ea"/>
                <a:cs typeface="+mj-cs"/>
              </a:defRPr>
            </a:lvl1pPr>
          </a:lstStyle>
          <a:p>
            <a:pPr algn="ctr"/>
            <a:r>
              <a:rPr lang="en-GB" sz="2000" cap="none" dirty="0">
                <a:solidFill>
                  <a:schemeClr val="bg1"/>
                </a:solidFill>
                <a:latin typeface="Book Antiqua" panose="02040602050305030304" pitchFamily="18" charset="0"/>
              </a:rPr>
              <a:t>Our dataset is about the estimation of obesity levels in individuals from the countries of Mexico, Peru and Colombia, based on their eating habits and physical condition. The data contains 17 attributes and 2111 records, which are labelled with the class variable </a:t>
            </a:r>
            <a:r>
              <a:rPr lang="en-GB" sz="2000" cap="none" dirty="0" err="1">
                <a:solidFill>
                  <a:schemeClr val="bg1"/>
                </a:solidFill>
                <a:latin typeface="Book Antiqua" panose="02040602050305030304" pitchFamily="18" charset="0"/>
              </a:rPr>
              <a:t>NObesity</a:t>
            </a:r>
            <a:r>
              <a:rPr lang="en-GB" sz="2000" cap="none" dirty="0">
                <a:solidFill>
                  <a:schemeClr val="bg1"/>
                </a:solidFill>
                <a:latin typeface="Book Antiqua" panose="02040602050305030304" pitchFamily="18" charset="0"/>
              </a:rPr>
              <a:t> (obesity level), that allows classification of the data using the values of insufficient weight, normal weight, overweight level 1 and 2, obesity types 1, 2 and 3.</a:t>
            </a:r>
          </a:p>
          <a:p>
            <a:pPr algn="ctr"/>
            <a:r>
              <a:rPr lang="en-GB" sz="2000" cap="none" dirty="0">
                <a:solidFill>
                  <a:schemeClr val="bg1"/>
                </a:solidFill>
                <a:latin typeface="Book Antiqua" panose="02040602050305030304" pitchFamily="18" charset="0"/>
              </a:rPr>
              <a:t>77% of the data was generated synthetically using the Weka tool and the SMOTE filter, 23% of the data was collected directly from users through a web platform. </a:t>
            </a:r>
          </a:p>
          <a:p>
            <a:r>
              <a:rPr lang="fr-FR" sz="2600" b="0" cap="none" dirty="0">
                <a:solidFill>
                  <a:schemeClr val="bg1"/>
                </a:solidFill>
                <a:latin typeface="Avenir Book" panose="02000503020000020003" pitchFamily="2" charset="0"/>
              </a:rPr>
              <a:t> https://www.sciencedirect.com/science/article/pii/S2352340919306985?via%3Dihub</a:t>
            </a:r>
          </a:p>
        </p:txBody>
      </p:sp>
      <p:sp>
        <p:nvSpPr>
          <p:cNvPr id="17" name="Titre 1">
            <a:extLst>
              <a:ext uri="{FF2B5EF4-FFF2-40B4-BE49-F238E27FC236}">
                <a16:creationId xmlns:a16="http://schemas.microsoft.com/office/drawing/2014/main" id="{087E5B72-9856-8B46-94E1-DDE1739D321A}"/>
              </a:ext>
            </a:extLst>
          </p:cNvPr>
          <p:cNvSpPr txBox="1">
            <a:spLocks/>
          </p:cNvSpPr>
          <p:nvPr/>
        </p:nvSpPr>
        <p:spPr>
          <a:xfrm>
            <a:off x="1646070" y="3658295"/>
            <a:ext cx="4449930" cy="254205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6000" b="1" i="0" kern="1200" cap="all" baseline="0">
                <a:solidFill>
                  <a:schemeClr val="tx1"/>
                </a:solidFill>
                <a:latin typeface="+mj-lt"/>
                <a:ea typeface="+mj-ea"/>
                <a:cs typeface="+mj-cs"/>
              </a:defRPr>
            </a:lvl1pPr>
          </a:lstStyle>
          <a:p>
            <a:pPr algn="just"/>
            <a:endParaRPr lang="fr-FR" sz="2200" b="0" dirty="0">
              <a:solidFill>
                <a:schemeClr val="bg1"/>
              </a:solidFill>
              <a:latin typeface="+mn-lt"/>
            </a:endParaRPr>
          </a:p>
          <a:p>
            <a:endParaRPr lang="fr-FR" sz="2600" dirty="0">
              <a:solidFill>
                <a:schemeClr val="bg1"/>
              </a:solidFill>
            </a:endParaRPr>
          </a:p>
        </p:txBody>
      </p:sp>
      <p:sp>
        <p:nvSpPr>
          <p:cNvPr id="8" name="Rectangle 7">
            <a:extLst>
              <a:ext uri="{FF2B5EF4-FFF2-40B4-BE49-F238E27FC236}">
                <a16:creationId xmlns:a16="http://schemas.microsoft.com/office/drawing/2014/main" id="{DCAD0FC8-2C58-B848-9D2D-4CC0045B8B30}"/>
              </a:ext>
            </a:extLst>
          </p:cNvPr>
          <p:cNvSpPr/>
          <p:nvPr/>
        </p:nvSpPr>
        <p:spPr>
          <a:xfrm>
            <a:off x="1378166" y="3582303"/>
            <a:ext cx="2225818" cy="2893100"/>
          </a:xfrm>
          <a:prstGeom prst="rect">
            <a:avLst/>
          </a:prstGeom>
        </p:spPr>
        <p:txBody>
          <a:bodyPr wrap="square">
            <a:spAutoFit/>
          </a:bodyPr>
          <a:lstStyle/>
          <a:p>
            <a:r>
              <a:rPr lang="en-GB" sz="1600" b="1" u="sng" dirty="0">
                <a:solidFill>
                  <a:schemeClr val="bg1"/>
                </a:solidFill>
                <a:effectLst/>
              </a:rPr>
              <a:t>Keywords: </a:t>
            </a:r>
          </a:p>
          <a:p>
            <a:r>
              <a:rPr lang="en-GB" sz="1600" dirty="0">
                <a:solidFill>
                  <a:schemeClr val="bg1"/>
                </a:solidFill>
                <a:effectLst/>
              </a:rPr>
              <a:t>Obesity, Data mining</a:t>
            </a:r>
            <a:r>
              <a:rPr lang="en-GB" sz="1600" dirty="0">
                <a:solidFill>
                  <a:schemeClr val="bg1"/>
                </a:solidFill>
              </a:rPr>
              <a:t>, </a:t>
            </a:r>
            <a:r>
              <a:rPr lang="en-GB" sz="1600" dirty="0">
                <a:solidFill>
                  <a:schemeClr val="bg1"/>
                </a:solidFill>
                <a:effectLst/>
              </a:rPr>
              <a:t>Weka, SMOTE</a:t>
            </a:r>
          </a:p>
          <a:p>
            <a:r>
              <a:rPr lang="en-GB" sz="1600" b="1" u="sng" dirty="0">
                <a:solidFill>
                  <a:schemeClr val="bg1"/>
                </a:solidFill>
                <a:effectLst/>
              </a:rPr>
              <a:t>Timeframe </a:t>
            </a:r>
            <a:r>
              <a:rPr lang="en-GB" sz="1600" b="1" dirty="0">
                <a:solidFill>
                  <a:schemeClr val="bg1"/>
                </a:solidFill>
                <a:effectLst/>
              </a:rPr>
              <a:t>: </a:t>
            </a:r>
            <a:r>
              <a:rPr lang="en-GB" sz="1600" dirty="0">
                <a:solidFill>
                  <a:schemeClr val="bg1"/>
                </a:solidFill>
                <a:effectLst/>
              </a:rPr>
              <a:t>May 2019</a:t>
            </a:r>
          </a:p>
          <a:p>
            <a:r>
              <a:rPr lang="en-GB" sz="1600" b="1" u="sng" dirty="0">
                <a:solidFill>
                  <a:schemeClr val="bg1"/>
                </a:solidFill>
              </a:rPr>
              <a:t>Database Authors </a:t>
            </a:r>
            <a:r>
              <a:rPr lang="en-GB" sz="1600" b="1" dirty="0">
                <a:solidFill>
                  <a:schemeClr val="bg1"/>
                </a:solidFill>
              </a:rPr>
              <a:t>: </a:t>
            </a:r>
            <a:r>
              <a:rPr lang="en-GB" dirty="0">
                <a:solidFill>
                  <a:schemeClr val="bg1"/>
                </a:solidFill>
              </a:rPr>
              <a:t>Fabio Mendoza Palechor, Alexis de la Hoz Manotas </a:t>
            </a:r>
            <a:endParaRPr lang="en-GB" sz="1600" dirty="0">
              <a:solidFill>
                <a:schemeClr val="bg1"/>
              </a:solidFill>
            </a:endParaRPr>
          </a:p>
          <a:p>
            <a:r>
              <a:rPr lang="fr-FR" sz="1600" b="1" dirty="0">
                <a:solidFill>
                  <a:schemeClr val="bg1"/>
                </a:solidFill>
                <a:effectLst/>
                <a:latin typeface="Book Antiqua" panose="02040602050305030304" pitchFamily="18" charset="0"/>
              </a:rPr>
              <a:t> </a:t>
            </a:r>
            <a:endParaRPr lang="fr-FR" sz="1600" b="1" dirty="0">
              <a:solidFill>
                <a:schemeClr val="bg1"/>
              </a:solidFill>
              <a:latin typeface="Book Antiqua" panose="02040602050305030304" pitchFamily="18" charset="0"/>
            </a:endParaRPr>
          </a:p>
        </p:txBody>
      </p:sp>
      <p:sp>
        <p:nvSpPr>
          <p:cNvPr id="19" name="Sous-titre 2">
            <a:extLst>
              <a:ext uri="{FF2B5EF4-FFF2-40B4-BE49-F238E27FC236}">
                <a16:creationId xmlns:a16="http://schemas.microsoft.com/office/drawing/2014/main" id="{51B0CDD3-149B-B24C-A552-E74262A562E4}"/>
              </a:ext>
            </a:extLst>
          </p:cNvPr>
          <p:cNvSpPr txBox="1">
            <a:spLocks/>
          </p:cNvSpPr>
          <p:nvPr/>
        </p:nvSpPr>
        <p:spPr>
          <a:xfrm>
            <a:off x="2759066" y="-112123"/>
            <a:ext cx="6673867" cy="788223"/>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fr-FR" sz="2000" dirty="0">
                <a:solidFill>
                  <a:schemeClr val="bg1"/>
                </a:solidFill>
              </a:rPr>
              <a:t>DIA3 || Nicolas MICHALSKI || Guillaume LAURENT</a:t>
            </a:r>
          </a:p>
        </p:txBody>
      </p:sp>
    </p:spTree>
    <p:extLst>
      <p:ext uri="{BB962C8B-B14F-4D97-AF65-F5344CB8AC3E}">
        <p14:creationId xmlns:p14="http://schemas.microsoft.com/office/powerpoint/2010/main" val="5228966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7672AFC-6A08-41DE-A101-9E1EB521ED0E}"/>
              </a:ext>
            </a:extLst>
          </p:cNvPr>
          <p:cNvSpPr>
            <a:spLocks noGrp="1"/>
          </p:cNvSpPr>
          <p:nvPr>
            <p:ph type="title"/>
          </p:nvPr>
        </p:nvSpPr>
        <p:spPr>
          <a:xfrm>
            <a:off x="838200" y="365125"/>
            <a:ext cx="10014679" cy="909039"/>
          </a:xfrm>
        </p:spPr>
        <p:txBody>
          <a:bodyPr/>
          <a:lstStyle/>
          <a:p>
            <a:r>
              <a:rPr lang="fr-FR" dirty="0"/>
              <a:t>Change of the attribut MTRANS</a:t>
            </a:r>
          </a:p>
        </p:txBody>
      </p:sp>
      <p:pic>
        <p:nvPicPr>
          <p:cNvPr id="4" name="Espace réservé du contenu 3">
            <a:extLst>
              <a:ext uri="{FF2B5EF4-FFF2-40B4-BE49-F238E27FC236}">
                <a16:creationId xmlns:a16="http://schemas.microsoft.com/office/drawing/2014/main" id="{01A59DB6-6F0F-4330-9197-0C5A0975E1BA}"/>
              </a:ext>
            </a:extLst>
          </p:cNvPr>
          <p:cNvPicPr>
            <a:picLocks noGrp="1" noChangeAspect="1"/>
          </p:cNvPicPr>
          <p:nvPr>
            <p:ph idx="1"/>
          </p:nvPr>
        </p:nvPicPr>
        <p:blipFill>
          <a:blip r:embed="rId2"/>
          <a:stretch>
            <a:fillRect/>
          </a:stretch>
        </p:blipFill>
        <p:spPr>
          <a:xfrm>
            <a:off x="838200" y="1988718"/>
            <a:ext cx="6986666" cy="2799534"/>
          </a:xfrm>
          <a:prstGeom prst="rect">
            <a:avLst/>
          </a:prstGeom>
        </p:spPr>
      </p:pic>
      <p:sp>
        <p:nvSpPr>
          <p:cNvPr id="5" name="Rectangle 4">
            <a:extLst>
              <a:ext uri="{FF2B5EF4-FFF2-40B4-BE49-F238E27FC236}">
                <a16:creationId xmlns:a16="http://schemas.microsoft.com/office/drawing/2014/main" id="{9A725870-BEE4-4178-A030-595FBC81C7BF}"/>
              </a:ext>
            </a:extLst>
          </p:cNvPr>
          <p:cNvSpPr/>
          <p:nvPr/>
        </p:nvSpPr>
        <p:spPr>
          <a:xfrm>
            <a:off x="1283533" y="5502807"/>
            <a:ext cx="6096000" cy="923330"/>
          </a:xfrm>
          <a:prstGeom prst="rect">
            <a:avLst/>
          </a:prstGeom>
        </p:spPr>
        <p:txBody>
          <a:bodyPr>
            <a:spAutoFit/>
          </a:bodyPr>
          <a:lstStyle/>
          <a:p>
            <a:r>
              <a:rPr lang="fr-FR" dirty="0"/>
              <a:t>https://www.researchgate.net/publication/277771531_Transport_Physical_Activity_and_Health_Present_knowledge_and_the_way_ahead</a:t>
            </a:r>
          </a:p>
        </p:txBody>
      </p:sp>
      <p:sp>
        <p:nvSpPr>
          <p:cNvPr id="6" name="Rectangle 5">
            <a:extLst>
              <a:ext uri="{FF2B5EF4-FFF2-40B4-BE49-F238E27FC236}">
                <a16:creationId xmlns:a16="http://schemas.microsoft.com/office/drawing/2014/main" id="{6BB14B80-126E-4EFA-A300-720C62CE95AB}"/>
              </a:ext>
            </a:extLst>
          </p:cNvPr>
          <p:cNvSpPr/>
          <p:nvPr/>
        </p:nvSpPr>
        <p:spPr>
          <a:xfrm>
            <a:off x="7854847" y="2274838"/>
            <a:ext cx="3682584" cy="2308324"/>
          </a:xfrm>
          <a:prstGeom prst="rect">
            <a:avLst/>
          </a:prstGeom>
        </p:spPr>
        <p:txBody>
          <a:bodyPr wrap="square">
            <a:spAutoFit/>
          </a:bodyPr>
          <a:lstStyle/>
          <a:p>
            <a:r>
              <a:rPr lang="fr-FR" dirty="0" err="1"/>
              <a:t>Numerical</a:t>
            </a:r>
            <a:r>
              <a:rPr lang="fr-FR" dirty="0"/>
              <a:t> values </a:t>
            </a:r>
            <a:r>
              <a:rPr lang="fr-FR" dirty="0" err="1"/>
              <a:t>where</a:t>
            </a:r>
            <a:r>
              <a:rPr lang="fr-FR" dirty="0"/>
              <a:t> </a:t>
            </a:r>
            <a:r>
              <a:rPr lang="fr-FR" dirty="0" err="1"/>
              <a:t>needed</a:t>
            </a:r>
            <a:r>
              <a:rPr lang="fr-FR" dirty="0"/>
              <a:t> to have a </a:t>
            </a:r>
            <a:r>
              <a:rPr lang="fr-FR" dirty="0" err="1"/>
              <a:t>better</a:t>
            </a:r>
            <a:r>
              <a:rPr lang="fr-FR" dirty="0"/>
              <a:t> </a:t>
            </a:r>
            <a:r>
              <a:rPr lang="fr-FR" dirty="0" err="1"/>
              <a:t>view</a:t>
            </a:r>
            <a:r>
              <a:rPr lang="fr-FR" dirty="0"/>
              <a:t> of the </a:t>
            </a:r>
            <a:r>
              <a:rPr lang="fr-FR" dirty="0" err="1"/>
              <a:t>dataset</a:t>
            </a:r>
            <a:r>
              <a:rPr lang="fr-FR" dirty="0"/>
              <a:t>, </a:t>
            </a:r>
            <a:r>
              <a:rPr lang="fr-FR" dirty="0" err="1"/>
              <a:t>we</a:t>
            </a:r>
            <a:r>
              <a:rPr lang="fr-FR" dirty="0"/>
              <a:t> use </a:t>
            </a:r>
            <a:r>
              <a:rPr lang="fr-FR" dirty="0" err="1"/>
              <a:t>reschear</a:t>
            </a:r>
            <a:r>
              <a:rPr lang="fr-FR" dirty="0"/>
              <a:t> on the </a:t>
            </a:r>
            <a:r>
              <a:rPr lang="fr-FR" dirty="0" err="1"/>
              <a:t>physical</a:t>
            </a:r>
            <a:r>
              <a:rPr lang="fr-FR" dirty="0"/>
              <a:t> </a:t>
            </a:r>
            <a:r>
              <a:rPr lang="fr-FR" dirty="0" err="1"/>
              <a:t>activity</a:t>
            </a:r>
            <a:r>
              <a:rPr lang="fr-FR" dirty="0"/>
              <a:t> of </a:t>
            </a:r>
            <a:r>
              <a:rPr lang="fr-FR" dirty="0" err="1"/>
              <a:t>walk</a:t>
            </a:r>
            <a:r>
              <a:rPr lang="fr-FR" dirty="0"/>
              <a:t> to </a:t>
            </a:r>
            <a:r>
              <a:rPr lang="fr-FR" dirty="0" err="1"/>
              <a:t>create</a:t>
            </a:r>
            <a:r>
              <a:rPr lang="fr-FR" dirty="0"/>
              <a:t> a attribut to show if people do the </a:t>
            </a:r>
            <a:r>
              <a:rPr lang="fr-FR" dirty="0" err="1"/>
              <a:t>daily</a:t>
            </a:r>
            <a:r>
              <a:rPr lang="fr-FR" dirty="0"/>
              <a:t> </a:t>
            </a:r>
            <a:r>
              <a:rPr lang="fr-FR" dirty="0" err="1"/>
              <a:t>activity</a:t>
            </a:r>
            <a:r>
              <a:rPr lang="fr-FR" dirty="0"/>
              <a:t> of 30min/</a:t>
            </a:r>
            <a:r>
              <a:rPr lang="fr-FR" dirty="0" err="1"/>
              <a:t>day</a:t>
            </a:r>
            <a:r>
              <a:rPr lang="fr-FR" dirty="0"/>
              <a:t> </a:t>
            </a:r>
            <a:r>
              <a:rPr lang="fr-FR" dirty="0" err="1"/>
              <a:t>that</a:t>
            </a:r>
            <a:r>
              <a:rPr lang="fr-FR" dirty="0"/>
              <a:t> </a:t>
            </a:r>
            <a:r>
              <a:rPr lang="fr-FR" dirty="0" err="1"/>
              <a:t>result</a:t>
            </a:r>
            <a:r>
              <a:rPr lang="fr-FR" dirty="0"/>
              <a:t> in </a:t>
            </a:r>
            <a:r>
              <a:rPr lang="fr-FR" dirty="0" err="1"/>
              <a:t>being</a:t>
            </a:r>
            <a:r>
              <a:rPr lang="fr-FR" dirty="0"/>
              <a:t> more </a:t>
            </a:r>
            <a:r>
              <a:rPr lang="fr-FR" dirty="0" err="1"/>
              <a:t>often</a:t>
            </a:r>
            <a:r>
              <a:rPr lang="fr-FR" dirty="0"/>
              <a:t> </a:t>
            </a:r>
            <a:r>
              <a:rPr lang="fr-FR" dirty="0" err="1"/>
              <a:t>healthy</a:t>
            </a:r>
            <a:endParaRPr lang="fr-FR" dirty="0"/>
          </a:p>
        </p:txBody>
      </p:sp>
    </p:spTree>
    <p:extLst>
      <p:ext uri="{BB962C8B-B14F-4D97-AF65-F5344CB8AC3E}">
        <p14:creationId xmlns:p14="http://schemas.microsoft.com/office/powerpoint/2010/main" val="16984398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E011FCD-2B51-1D46-B335-7E7E7E0FC14E}"/>
              </a:ext>
            </a:extLst>
          </p:cNvPr>
          <p:cNvSpPr>
            <a:spLocks noGrp="1"/>
          </p:cNvSpPr>
          <p:nvPr>
            <p:ph type="title"/>
          </p:nvPr>
        </p:nvSpPr>
        <p:spPr>
          <a:xfrm>
            <a:off x="838200" y="365125"/>
            <a:ext cx="6367240" cy="1325563"/>
          </a:xfrm>
        </p:spPr>
        <p:txBody>
          <a:bodyPr>
            <a:noAutofit/>
          </a:bodyPr>
          <a:lstStyle/>
          <a:p>
            <a:r>
              <a:rPr lang="en-GB" sz="3600" dirty="0">
                <a:solidFill>
                  <a:schemeClr val="accent4"/>
                </a:solidFill>
              </a:rPr>
              <a:t>An eye on the data :</a:t>
            </a:r>
            <a:br>
              <a:rPr lang="en-GB" sz="3600" dirty="0">
                <a:solidFill>
                  <a:schemeClr val="accent4"/>
                </a:solidFill>
              </a:rPr>
            </a:br>
            <a:r>
              <a:rPr lang="en-GB" sz="3600" dirty="0">
                <a:solidFill>
                  <a:schemeClr val="accent4"/>
                </a:solidFill>
              </a:rPr>
              <a:t>Before and after balancing</a:t>
            </a:r>
          </a:p>
        </p:txBody>
      </p:sp>
      <p:pic>
        <p:nvPicPr>
          <p:cNvPr id="5" name="Image 4">
            <a:extLst>
              <a:ext uri="{FF2B5EF4-FFF2-40B4-BE49-F238E27FC236}">
                <a16:creationId xmlns:a16="http://schemas.microsoft.com/office/drawing/2014/main" id="{8C706F73-D829-C64E-9FD5-1B8820598848}"/>
              </a:ext>
            </a:extLst>
          </p:cNvPr>
          <p:cNvPicPr>
            <a:picLocks noChangeAspect="1"/>
          </p:cNvPicPr>
          <p:nvPr/>
        </p:nvPicPr>
        <p:blipFill>
          <a:blip r:embed="rId2"/>
          <a:stretch>
            <a:fillRect/>
          </a:stretch>
        </p:blipFill>
        <p:spPr>
          <a:xfrm>
            <a:off x="7205440" y="127000"/>
            <a:ext cx="4801873" cy="6604000"/>
          </a:xfrm>
          <a:prstGeom prst="rect">
            <a:avLst/>
          </a:prstGeom>
        </p:spPr>
      </p:pic>
      <p:sp>
        <p:nvSpPr>
          <p:cNvPr id="6" name="ZoneTexte 5">
            <a:extLst>
              <a:ext uri="{FF2B5EF4-FFF2-40B4-BE49-F238E27FC236}">
                <a16:creationId xmlns:a16="http://schemas.microsoft.com/office/drawing/2014/main" id="{0106FA7B-9C1C-EC49-9AAD-4FB2387E2788}"/>
              </a:ext>
            </a:extLst>
          </p:cNvPr>
          <p:cNvSpPr txBox="1"/>
          <p:nvPr/>
        </p:nvSpPr>
        <p:spPr>
          <a:xfrm>
            <a:off x="1030063" y="2162627"/>
            <a:ext cx="5983514" cy="3970318"/>
          </a:xfrm>
          <a:prstGeom prst="rect">
            <a:avLst/>
          </a:prstGeom>
          <a:noFill/>
        </p:spPr>
        <p:txBody>
          <a:bodyPr wrap="square" rtlCol="0">
            <a:spAutoFit/>
          </a:bodyPr>
          <a:lstStyle/>
          <a:p>
            <a:r>
              <a:rPr lang="en-GB" dirty="0">
                <a:solidFill>
                  <a:schemeClr val="tx2">
                    <a:lumMod val="90000"/>
                    <a:lumOff val="10000"/>
                  </a:schemeClr>
                </a:solidFill>
              </a:rPr>
              <a:t>As we can see from the data, most people who took the survey (upper graph) are situated in the « Normal » category. Therefore, the Smote tool was used to generate enough results for the other category levels.</a:t>
            </a:r>
          </a:p>
          <a:p>
            <a:r>
              <a:rPr lang="en-GB" dirty="0">
                <a:solidFill>
                  <a:schemeClr val="tx2">
                    <a:lumMod val="90000"/>
                    <a:lumOff val="10000"/>
                  </a:schemeClr>
                </a:solidFill>
              </a:rPr>
              <a:t>As a result, some correlations might end up being due to an effect of mass, since the generator algorithm is likely to be influenced a lot by the few results it has to work with, when generating new elements for a specific obesity level.</a:t>
            </a:r>
          </a:p>
          <a:p>
            <a:r>
              <a:rPr lang="en-GB" dirty="0">
                <a:solidFill>
                  <a:schemeClr val="tx2">
                    <a:lumMod val="90000"/>
                    <a:lumOff val="10000"/>
                  </a:schemeClr>
                </a:solidFill>
              </a:rPr>
              <a:t>This model gives us more data to work with, but we also don’t know what are the criteria used for creating these samples of Overweight, Obese and Underweight individuals.</a:t>
            </a:r>
          </a:p>
        </p:txBody>
      </p:sp>
    </p:spTree>
    <p:extLst>
      <p:ext uri="{BB962C8B-B14F-4D97-AF65-F5344CB8AC3E}">
        <p14:creationId xmlns:p14="http://schemas.microsoft.com/office/powerpoint/2010/main" val="36377229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D1B787A8-0D67-4B7E-9B48-86BD906AB6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4E94261F-1ED3-4E90-88E6-1347914400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76EC0C57-4E58-F744-81CF-D652137F46ED}"/>
              </a:ext>
            </a:extLst>
          </p:cNvPr>
          <p:cNvSpPr>
            <a:spLocks noGrp="1"/>
          </p:cNvSpPr>
          <p:nvPr>
            <p:ph type="title"/>
          </p:nvPr>
        </p:nvSpPr>
        <p:spPr>
          <a:xfrm>
            <a:off x="1301262" y="590062"/>
            <a:ext cx="5517822" cy="2838938"/>
          </a:xfrm>
        </p:spPr>
        <p:txBody>
          <a:bodyPr vert="horz" lIns="91440" tIns="45720" rIns="91440" bIns="45720" rtlCol="0" anchor="b">
            <a:normAutofit/>
          </a:bodyPr>
          <a:lstStyle/>
          <a:p>
            <a:r>
              <a:rPr lang="en-US" sz="5400" b="1" i="0" kern="1200" cap="all" baseline="0" dirty="0">
                <a:solidFill>
                  <a:schemeClr val="bg1"/>
                </a:solidFill>
                <a:latin typeface="+mj-lt"/>
                <a:ea typeface="+mj-ea"/>
                <a:cs typeface="+mj-cs"/>
              </a:rPr>
              <a:t>Some basic statistics …</a:t>
            </a:r>
          </a:p>
        </p:txBody>
      </p:sp>
      <p:cxnSp>
        <p:nvCxnSpPr>
          <p:cNvPr id="13" name="Straight Connector 12">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01262" y="3496322"/>
            <a:ext cx="0" cy="335280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2" name="Sous-titre 2">
            <a:extLst>
              <a:ext uri="{FF2B5EF4-FFF2-40B4-BE49-F238E27FC236}">
                <a16:creationId xmlns:a16="http://schemas.microsoft.com/office/drawing/2014/main" id="{ED2F5EAC-3F6F-DA47-AE60-31D473E1CEBB}"/>
              </a:ext>
            </a:extLst>
          </p:cNvPr>
          <p:cNvSpPr txBox="1">
            <a:spLocks/>
          </p:cNvSpPr>
          <p:nvPr/>
        </p:nvSpPr>
        <p:spPr>
          <a:xfrm>
            <a:off x="2759066" y="-112123"/>
            <a:ext cx="6673867" cy="788223"/>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fr-FR" sz="2000" dirty="0">
                <a:solidFill>
                  <a:schemeClr val="bg1"/>
                </a:solidFill>
              </a:rPr>
              <a:t>DIA3 || Nicolas MICHALSKI || Guillaume LAURENT</a:t>
            </a:r>
          </a:p>
        </p:txBody>
      </p:sp>
    </p:spTree>
    <p:extLst>
      <p:ext uri="{BB962C8B-B14F-4D97-AF65-F5344CB8AC3E}">
        <p14:creationId xmlns:p14="http://schemas.microsoft.com/office/powerpoint/2010/main" val="27209650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171BCBB4-2F94-4741-AAB8-8E245A7CEF95}"/>
              </a:ext>
            </a:extLst>
          </p:cNvPr>
          <p:cNvPicPr>
            <a:picLocks noChangeAspect="1"/>
          </p:cNvPicPr>
          <p:nvPr/>
        </p:nvPicPr>
        <p:blipFill>
          <a:blip r:embed="rId2"/>
          <a:stretch>
            <a:fillRect/>
          </a:stretch>
        </p:blipFill>
        <p:spPr>
          <a:xfrm>
            <a:off x="872199" y="139700"/>
            <a:ext cx="4851400" cy="3289300"/>
          </a:xfrm>
          <a:prstGeom prst="rect">
            <a:avLst/>
          </a:prstGeom>
        </p:spPr>
      </p:pic>
      <p:pic>
        <p:nvPicPr>
          <p:cNvPr id="5" name="Image 4">
            <a:extLst>
              <a:ext uri="{FF2B5EF4-FFF2-40B4-BE49-F238E27FC236}">
                <a16:creationId xmlns:a16="http://schemas.microsoft.com/office/drawing/2014/main" id="{2C2567F9-CE15-2C4E-8B1F-0CA25D03745B}"/>
              </a:ext>
            </a:extLst>
          </p:cNvPr>
          <p:cNvPicPr>
            <a:picLocks noChangeAspect="1"/>
          </p:cNvPicPr>
          <p:nvPr/>
        </p:nvPicPr>
        <p:blipFill>
          <a:blip r:embed="rId3"/>
          <a:stretch>
            <a:fillRect/>
          </a:stretch>
        </p:blipFill>
        <p:spPr>
          <a:xfrm>
            <a:off x="7168243" y="3429000"/>
            <a:ext cx="4851400" cy="3289300"/>
          </a:xfrm>
          <a:prstGeom prst="rect">
            <a:avLst/>
          </a:prstGeom>
        </p:spPr>
      </p:pic>
      <p:sp>
        <p:nvSpPr>
          <p:cNvPr id="7" name="ZoneTexte 6">
            <a:extLst>
              <a:ext uri="{FF2B5EF4-FFF2-40B4-BE49-F238E27FC236}">
                <a16:creationId xmlns:a16="http://schemas.microsoft.com/office/drawing/2014/main" id="{998CC1B4-C0E1-7744-8462-274A454E16F5}"/>
              </a:ext>
            </a:extLst>
          </p:cNvPr>
          <p:cNvSpPr txBox="1"/>
          <p:nvPr/>
        </p:nvSpPr>
        <p:spPr>
          <a:xfrm>
            <a:off x="5879864" y="530148"/>
            <a:ext cx="5983514" cy="2031325"/>
          </a:xfrm>
          <a:prstGeom prst="rect">
            <a:avLst/>
          </a:prstGeom>
          <a:noFill/>
        </p:spPr>
        <p:txBody>
          <a:bodyPr wrap="square" rtlCol="0">
            <a:spAutoFit/>
          </a:bodyPr>
          <a:lstStyle/>
          <a:p>
            <a:pPr algn="ctr"/>
            <a:r>
              <a:rPr lang="en-GB" dirty="0">
                <a:solidFill>
                  <a:schemeClr val="tx2">
                    <a:lumMod val="90000"/>
                    <a:lumOff val="10000"/>
                  </a:schemeClr>
                </a:solidFill>
              </a:rPr>
              <a:t>Obesity level is processed using the following formula : </a:t>
            </a:r>
          </a:p>
          <a:p>
            <a:pPr algn="ctr"/>
            <a:endParaRPr lang="en-GB" dirty="0">
              <a:solidFill>
                <a:schemeClr val="tx2">
                  <a:lumMod val="90000"/>
                  <a:lumOff val="10000"/>
                </a:schemeClr>
              </a:solidFill>
            </a:endParaRPr>
          </a:p>
          <a:p>
            <a:pPr algn="ctr"/>
            <a:r>
              <a:rPr lang="en-GB" dirty="0">
                <a:solidFill>
                  <a:schemeClr val="tx2">
                    <a:lumMod val="90000"/>
                    <a:lumOff val="10000"/>
                  </a:schemeClr>
                </a:solidFill>
              </a:rPr>
              <a:t>Weight / Height</a:t>
            </a:r>
            <a:r>
              <a:rPr lang="fr-FR" dirty="0"/>
              <a:t> ²</a:t>
            </a:r>
          </a:p>
          <a:p>
            <a:pPr algn="ctr"/>
            <a:endParaRPr lang="fr-FR" dirty="0">
              <a:solidFill>
                <a:schemeClr val="tx2">
                  <a:lumMod val="90000"/>
                  <a:lumOff val="10000"/>
                </a:schemeClr>
              </a:solidFill>
            </a:endParaRPr>
          </a:p>
          <a:p>
            <a:pPr algn="ctr"/>
            <a:r>
              <a:rPr lang="fr-FR" dirty="0">
                <a:solidFill>
                  <a:schemeClr val="tx2">
                    <a:lumMod val="90000"/>
                    <a:lumOff val="10000"/>
                  </a:schemeClr>
                </a:solidFill>
              </a:rPr>
              <a:t>So </a:t>
            </a:r>
            <a:r>
              <a:rPr lang="fr-FR" dirty="0" err="1">
                <a:solidFill>
                  <a:schemeClr val="tx2">
                    <a:lumMod val="90000"/>
                    <a:lumOff val="10000"/>
                  </a:schemeClr>
                </a:solidFill>
              </a:rPr>
              <a:t>it</a:t>
            </a:r>
            <a:r>
              <a:rPr lang="fr-FR" dirty="0">
                <a:solidFill>
                  <a:schemeClr val="tx2">
                    <a:lumMod val="90000"/>
                    <a:lumOff val="10000"/>
                  </a:schemeClr>
                </a:solidFill>
              </a:rPr>
              <a:t> </a:t>
            </a:r>
            <a:r>
              <a:rPr lang="fr-FR" dirty="0" err="1">
                <a:solidFill>
                  <a:schemeClr val="tx2">
                    <a:lumMod val="90000"/>
                    <a:lumOff val="10000"/>
                  </a:schemeClr>
                </a:solidFill>
              </a:rPr>
              <a:t>makes</a:t>
            </a:r>
            <a:r>
              <a:rPr lang="fr-FR" dirty="0">
                <a:solidFill>
                  <a:schemeClr val="tx2">
                    <a:lumMod val="90000"/>
                    <a:lumOff val="10000"/>
                  </a:schemeClr>
                </a:solidFill>
              </a:rPr>
              <a:t> a lot of </a:t>
            </a:r>
            <a:r>
              <a:rPr lang="fr-FR" dirty="0" err="1">
                <a:solidFill>
                  <a:schemeClr val="tx2">
                    <a:lumMod val="90000"/>
                    <a:lumOff val="10000"/>
                  </a:schemeClr>
                </a:solidFill>
              </a:rPr>
              <a:t>sense</a:t>
            </a:r>
            <a:r>
              <a:rPr lang="fr-FR" dirty="0">
                <a:solidFill>
                  <a:schemeClr val="tx2">
                    <a:lumMod val="90000"/>
                    <a:lumOff val="10000"/>
                  </a:schemeClr>
                </a:solidFill>
              </a:rPr>
              <a:t> </a:t>
            </a:r>
            <a:r>
              <a:rPr lang="fr-FR" dirty="0" err="1">
                <a:solidFill>
                  <a:schemeClr val="tx2">
                    <a:lumMod val="90000"/>
                    <a:lumOff val="10000"/>
                  </a:schemeClr>
                </a:solidFill>
              </a:rPr>
              <a:t>that</a:t>
            </a:r>
            <a:r>
              <a:rPr lang="fr-FR" dirty="0">
                <a:solidFill>
                  <a:schemeClr val="tx2">
                    <a:lumMod val="90000"/>
                    <a:lumOff val="10000"/>
                  </a:schemeClr>
                </a:solidFill>
              </a:rPr>
              <a:t> </a:t>
            </a:r>
            <a:r>
              <a:rPr lang="fr-FR" dirty="0" err="1">
                <a:solidFill>
                  <a:schemeClr val="tx2">
                    <a:lumMod val="90000"/>
                    <a:lumOff val="10000"/>
                  </a:schemeClr>
                </a:solidFill>
              </a:rPr>
              <a:t>weight</a:t>
            </a:r>
            <a:r>
              <a:rPr lang="fr-FR" dirty="0">
                <a:solidFill>
                  <a:schemeClr val="tx2">
                    <a:lumMod val="90000"/>
                    <a:lumOff val="10000"/>
                  </a:schemeClr>
                </a:solidFill>
              </a:rPr>
              <a:t> </a:t>
            </a:r>
            <a:r>
              <a:rPr lang="fr-FR" dirty="0" err="1">
                <a:solidFill>
                  <a:schemeClr val="tx2">
                    <a:lumMod val="90000"/>
                    <a:lumOff val="10000"/>
                  </a:schemeClr>
                </a:solidFill>
              </a:rPr>
              <a:t>increases</a:t>
            </a:r>
            <a:r>
              <a:rPr lang="fr-FR" dirty="0">
                <a:solidFill>
                  <a:schemeClr val="tx2">
                    <a:lumMod val="90000"/>
                    <a:lumOff val="10000"/>
                  </a:schemeClr>
                </a:solidFill>
              </a:rPr>
              <a:t> </a:t>
            </a:r>
            <a:r>
              <a:rPr lang="fr-FR" dirty="0" err="1">
                <a:solidFill>
                  <a:schemeClr val="tx2">
                    <a:lumMod val="90000"/>
                    <a:lumOff val="10000"/>
                  </a:schemeClr>
                </a:solidFill>
              </a:rPr>
              <a:t>linearly</a:t>
            </a:r>
            <a:r>
              <a:rPr lang="fr-FR" dirty="0">
                <a:solidFill>
                  <a:schemeClr val="tx2">
                    <a:lumMod val="90000"/>
                    <a:lumOff val="10000"/>
                  </a:schemeClr>
                </a:solidFill>
              </a:rPr>
              <a:t> </a:t>
            </a:r>
            <a:r>
              <a:rPr lang="fr-FR" dirty="0" err="1">
                <a:solidFill>
                  <a:schemeClr val="tx2">
                    <a:lumMod val="90000"/>
                    <a:lumOff val="10000"/>
                  </a:schemeClr>
                </a:solidFill>
              </a:rPr>
              <a:t>with</a:t>
            </a:r>
            <a:r>
              <a:rPr lang="fr-FR" dirty="0">
                <a:solidFill>
                  <a:schemeClr val="tx2">
                    <a:lumMod val="90000"/>
                    <a:lumOff val="10000"/>
                  </a:schemeClr>
                </a:solidFill>
              </a:rPr>
              <a:t> Obesity </a:t>
            </a:r>
            <a:r>
              <a:rPr lang="fr-FR" dirty="0" err="1">
                <a:solidFill>
                  <a:schemeClr val="tx2">
                    <a:lumMod val="90000"/>
                    <a:lumOff val="10000"/>
                  </a:schemeClr>
                </a:solidFill>
              </a:rPr>
              <a:t>Level</a:t>
            </a:r>
            <a:r>
              <a:rPr lang="fr-FR" dirty="0">
                <a:solidFill>
                  <a:schemeClr val="tx2">
                    <a:lumMod val="90000"/>
                    <a:lumOff val="10000"/>
                  </a:schemeClr>
                </a:solidFill>
              </a:rPr>
              <a:t>.</a:t>
            </a:r>
            <a:endParaRPr lang="en-GB" dirty="0">
              <a:solidFill>
                <a:schemeClr val="tx2">
                  <a:lumMod val="90000"/>
                  <a:lumOff val="10000"/>
                </a:schemeClr>
              </a:solidFill>
            </a:endParaRPr>
          </a:p>
        </p:txBody>
      </p:sp>
      <p:sp>
        <p:nvSpPr>
          <p:cNvPr id="9" name="ZoneTexte 8">
            <a:extLst>
              <a:ext uri="{FF2B5EF4-FFF2-40B4-BE49-F238E27FC236}">
                <a16:creationId xmlns:a16="http://schemas.microsoft.com/office/drawing/2014/main" id="{57CB5370-4F31-9441-890F-DB840A05AA31}"/>
              </a:ext>
            </a:extLst>
          </p:cNvPr>
          <p:cNvSpPr txBox="1"/>
          <p:nvPr/>
        </p:nvSpPr>
        <p:spPr>
          <a:xfrm>
            <a:off x="872199" y="3780988"/>
            <a:ext cx="5983514" cy="2585323"/>
          </a:xfrm>
          <a:prstGeom prst="rect">
            <a:avLst/>
          </a:prstGeom>
          <a:noFill/>
        </p:spPr>
        <p:txBody>
          <a:bodyPr wrap="square" rtlCol="0">
            <a:spAutoFit/>
          </a:bodyPr>
          <a:lstStyle/>
          <a:p>
            <a:pPr algn="ctr"/>
            <a:r>
              <a:rPr lang="en-GB" dirty="0">
                <a:solidFill>
                  <a:schemeClr val="tx2">
                    <a:lumMod val="90000"/>
                    <a:lumOff val="10000"/>
                  </a:schemeClr>
                </a:solidFill>
              </a:rPr>
              <a:t>When it comes to height, the average is globally the same, the smallest people seem to be in the normal type but the other Obesity levels are possibly ”faked” by the model since very few individuals had influence on them (most notably Obesity Level 2).</a:t>
            </a:r>
          </a:p>
          <a:p>
            <a:pPr algn="ctr"/>
            <a:endParaRPr lang="en-GB" dirty="0">
              <a:solidFill>
                <a:schemeClr val="tx2">
                  <a:lumMod val="90000"/>
                  <a:lumOff val="10000"/>
                </a:schemeClr>
              </a:solidFill>
            </a:endParaRPr>
          </a:p>
          <a:p>
            <a:pPr algn="ctr"/>
            <a:r>
              <a:rPr lang="en-GB" dirty="0">
                <a:solidFill>
                  <a:schemeClr val="tx2">
                    <a:lumMod val="90000"/>
                    <a:lumOff val="10000"/>
                  </a:schemeClr>
                </a:solidFill>
              </a:rPr>
              <a:t>Overall the Obesity level formula was created so that Height is compensated by Weight so it’s normal that all categories AVG is somehow similar</a:t>
            </a:r>
          </a:p>
        </p:txBody>
      </p:sp>
    </p:spTree>
    <p:extLst>
      <p:ext uri="{BB962C8B-B14F-4D97-AF65-F5344CB8AC3E}">
        <p14:creationId xmlns:p14="http://schemas.microsoft.com/office/powerpoint/2010/main" val="18031979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2DDF67EF-3147-314F-802D-C302800F44A6}"/>
              </a:ext>
            </a:extLst>
          </p:cNvPr>
          <p:cNvPicPr>
            <a:picLocks noChangeAspect="1"/>
          </p:cNvPicPr>
          <p:nvPr/>
        </p:nvPicPr>
        <p:blipFill>
          <a:blip r:embed="rId2"/>
          <a:stretch>
            <a:fillRect/>
          </a:stretch>
        </p:blipFill>
        <p:spPr>
          <a:xfrm>
            <a:off x="1092200" y="3429000"/>
            <a:ext cx="5003800" cy="3340100"/>
          </a:xfrm>
          <a:prstGeom prst="rect">
            <a:avLst/>
          </a:prstGeom>
        </p:spPr>
      </p:pic>
      <p:pic>
        <p:nvPicPr>
          <p:cNvPr id="6" name="Image 5">
            <a:extLst>
              <a:ext uri="{FF2B5EF4-FFF2-40B4-BE49-F238E27FC236}">
                <a16:creationId xmlns:a16="http://schemas.microsoft.com/office/drawing/2014/main" id="{1E710B30-0B9B-0844-A582-485592C9AD27}"/>
              </a:ext>
            </a:extLst>
          </p:cNvPr>
          <p:cNvPicPr>
            <a:picLocks noChangeAspect="1"/>
          </p:cNvPicPr>
          <p:nvPr/>
        </p:nvPicPr>
        <p:blipFill>
          <a:blip r:embed="rId3"/>
          <a:stretch>
            <a:fillRect/>
          </a:stretch>
        </p:blipFill>
        <p:spPr>
          <a:xfrm>
            <a:off x="7020576" y="139700"/>
            <a:ext cx="4851400" cy="3289300"/>
          </a:xfrm>
          <a:prstGeom prst="rect">
            <a:avLst/>
          </a:prstGeom>
        </p:spPr>
      </p:pic>
      <p:sp>
        <p:nvSpPr>
          <p:cNvPr id="7" name="ZoneTexte 6">
            <a:extLst>
              <a:ext uri="{FF2B5EF4-FFF2-40B4-BE49-F238E27FC236}">
                <a16:creationId xmlns:a16="http://schemas.microsoft.com/office/drawing/2014/main" id="{8B4C2746-E85F-984C-B098-542CD3760D85}"/>
              </a:ext>
            </a:extLst>
          </p:cNvPr>
          <p:cNvSpPr txBox="1"/>
          <p:nvPr/>
        </p:nvSpPr>
        <p:spPr>
          <a:xfrm>
            <a:off x="910298" y="491688"/>
            <a:ext cx="5983514" cy="2585323"/>
          </a:xfrm>
          <a:prstGeom prst="rect">
            <a:avLst/>
          </a:prstGeom>
          <a:noFill/>
        </p:spPr>
        <p:txBody>
          <a:bodyPr wrap="square" rtlCol="0">
            <a:spAutoFit/>
          </a:bodyPr>
          <a:lstStyle/>
          <a:p>
            <a:pPr algn="ctr"/>
            <a:r>
              <a:rPr lang="en-GB" dirty="0">
                <a:solidFill>
                  <a:schemeClr val="tx2">
                    <a:lumMod val="90000"/>
                    <a:lumOff val="10000"/>
                  </a:schemeClr>
                </a:solidFill>
              </a:rPr>
              <a:t>This is where the model is the less relevant, only 2 persons in the OBS2 category (among thousands) are women when almost all OBS3 group members are.</a:t>
            </a:r>
          </a:p>
          <a:p>
            <a:pPr algn="ctr"/>
            <a:r>
              <a:rPr lang="en-GB" dirty="0">
                <a:solidFill>
                  <a:schemeClr val="tx2">
                    <a:lumMod val="90000"/>
                    <a:lumOff val="10000"/>
                  </a:schemeClr>
                </a:solidFill>
              </a:rPr>
              <a:t>For the other categories, we could say that there’s a large proportion of the Insufficient Weight persons that are women. </a:t>
            </a:r>
          </a:p>
          <a:p>
            <a:pPr algn="ctr"/>
            <a:endParaRPr lang="en-GB" dirty="0">
              <a:solidFill>
                <a:schemeClr val="tx2">
                  <a:lumMod val="90000"/>
                  <a:lumOff val="10000"/>
                </a:schemeClr>
              </a:solidFill>
            </a:endParaRPr>
          </a:p>
          <a:p>
            <a:pPr algn="ctr"/>
            <a:r>
              <a:rPr lang="en-GB" dirty="0">
                <a:solidFill>
                  <a:schemeClr val="tx2">
                    <a:lumMod val="90000"/>
                    <a:lumOff val="10000"/>
                  </a:schemeClr>
                </a:solidFill>
              </a:rPr>
              <a:t>This could be due to our social constructs that consider women should weight much less than men.</a:t>
            </a:r>
          </a:p>
        </p:txBody>
      </p:sp>
      <p:sp>
        <p:nvSpPr>
          <p:cNvPr id="9" name="ZoneTexte 8">
            <a:extLst>
              <a:ext uri="{FF2B5EF4-FFF2-40B4-BE49-F238E27FC236}">
                <a16:creationId xmlns:a16="http://schemas.microsoft.com/office/drawing/2014/main" id="{7D433D9D-DC75-DB47-81C9-E74BFB89B79C}"/>
              </a:ext>
            </a:extLst>
          </p:cNvPr>
          <p:cNvSpPr txBox="1"/>
          <p:nvPr/>
        </p:nvSpPr>
        <p:spPr>
          <a:xfrm>
            <a:off x="6096000" y="3780989"/>
            <a:ext cx="5983514" cy="2308324"/>
          </a:xfrm>
          <a:prstGeom prst="rect">
            <a:avLst/>
          </a:prstGeom>
          <a:noFill/>
        </p:spPr>
        <p:txBody>
          <a:bodyPr wrap="square" rtlCol="0">
            <a:spAutoFit/>
          </a:bodyPr>
          <a:lstStyle/>
          <a:p>
            <a:pPr algn="ctr"/>
            <a:r>
              <a:rPr lang="en-GB" dirty="0">
                <a:solidFill>
                  <a:schemeClr val="tx2">
                    <a:lumMod val="90000"/>
                    <a:lumOff val="10000"/>
                  </a:schemeClr>
                </a:solidFill>
              </a:rPr>
              <a:t>Logic would say using Technological Devices imply staying home or procrastinating and gaining weight, but this dataset on the other hand tends to show that Obese people tend to use them a little bit more than Normal/Overweight people, but much less than Underweight People. </a:t>
            </a:r>
          </a:p>
          <a:p>
            <a:pPr algn="ctr"/>
            <a:endParaRPr lang="en-GB" dirty="0">
              <a:solidFill>
                <a:schemeClr val="tx2">
                  <a:lumMod val="90000"/>
                  <a:lumOff val="10000"/>
                </a:schemeClr>
              </a:solidFill>
            </a:endParaRPr>
          </a:p>
          <a:p>
            <a:pPr algn="ctr"/>
            <a:r>
              <a:rPr lang="en-GB" dirty="0">
                <a:solidFill>
                  <a:schemeClr val="tx2">
                    <a:lumMod val="90000"/>
                    <a:lumOff val="10000"/>
                  </a:schemeClr>
                </a:solidFill>
              </a:rPr>
              <a:t>Slim Nerd has never been as accurate</a:t>
            </a:r>
          </a:p>
        </p:txBody>
      </p:sp>
    </p:spTree>
    <p:extLst>
      <p:ext uri="{BB962C8B-B14F-4D97-AF65-F5344CB8AC3E}">
        <p14:creationId xmlns:p14="http://schemas.microsoft.com/office/powerpoint/2010/main" val="1578616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EC119131-040A-B14F-8E13-B46BEF401BF4}"/>
              </a:ext>
            </a:extLst>
          </p:cNvPr>
          <p:cNvPicPr>
            <a:picLocks noChangeAspect="1"/>
          </p:cNvPicPr>
          <p:nvPr/>
        </p:nvPicPr>
        <p:blipFill>
          <a:blip r:embed="rId2"/>
          <a:stretch>
            <a:fillRect/>
          </a:stretch>
        </p:blipFill>
        <p:spPr>
          <a:xfrm>
            <a:off x="6815009" y="88900"/>
            <a:ext cx="4800600" cy="3340100"/>
          </a:xfrm>
          <a:prstGeom prst="rect">
            <a:avLst/>
          </a:prstGeom>
        </p:spPr>
      </p:pic>
      <p:pic>
        <p:nvPicPr>
          <p:cNvPr id="6" name="Image 5">
            <a:extLst>
              <a:ext uri="{FF2B5EF4-FFF2-40B4-BE49-F238E27FC236}">
                <a16:creationId xmlns:a16="http://schemas.microsoft.com/office/drawing/2014/main" id="{B5EA514F-B48B-4E44-BE6C-F11F24D90D5D}"/>
              </a:ext>
            </a:extLst>
          </p:cNvPr>
          <p:cNvPicPr>
            <a:picLocks noChangeAspect="1"/>
          </p:cNvPicPr>
          <p:nvPr/>
        </p:nvPicPr>
        <p:blipFill>
          <a:blip r:embed="rId3"/>
          <a:stretch>
            <a:fillRect/>
          </a:stretch>
        </p:blipFill>
        <p:spPr>
          <a:xfrm>
            <a:off x="953052" y="139700"/>
            <a:ext cx="4851400" cy="3289300"/>
          </a:xfrm>
          <a:prstGeom prst="rect">
            <a:avLst/>
          </a:prstGeom>
        </p:spPr>
      </p:pic>
      <p:sp>
        <p:nvSpPr>
          <p:cNvPr id="7" name="ZoneTexte 6">
            <a:extLst>
              <a:ext uri="{FF2B5EF4-FFF2-40B4-BE49-F238E27FC236}">
                <a16:creationId xmlns:a16="http://schemas.microsoft.com/office/drawing/2014/main" id="{373134F1-2597-C14C-AA88-F9BACA8B7711}"/>
              </a:ext>
            </a:extLst>
          </p:cNvPr>
          <p:cNvSpPr txBox="1"/>
          <p:nvPr/>
        </p:nvSpPr>
        <p:spPr>
          <a:xfrm>
            <a:off x="1934817" y="4337580"/>
            <a:ext cx="8322366" cy="1200329"/>
          </a:xfrm>
          <a:prstGeom prst="rect">
            <a:avLst/>
          </a:prstGeom>
          <a:noFill/>
        </p:spPr>
        <p:txBody>
          <a:bodyPr wrap="square" rtlCol="0">
            <a:spAutoFit/>
          </a:bodyPr>
          <a:lstStyle/>
          <a:p>
            <a:pPr algn="ctr"/>
            <a:r>
              <a:rPr lang="en-GB" dirty="0">
                <a:solidFill>
                  <a:schemeClr val="tx2">
                    <a:lumMod val="90000"/>
                    <a:lumOff val="10000"/>
                  </a:schemeClr>
                </a:solidFill>
              </a:rPr>
              <a:t>The lower categories are overall more prone to practice physical activities, however the heavier categories consume more water overall. That’s very weird seen from that angle, since we’ll later see that those 2 variables are very correlated…</a:t>
            </a:r>
          </a:p>
        </p:txBody>
      </p:sp>
    </p:spTree>
    <p:extLst>
      <p:ext uri="{BB962C8B-B14F-4D97-AF65-F5344CB8AC3E}">
        <p14:creationId xmlns:p14="http://schemas.microsoft.com/office/powerpoint/2010/main" val="19406941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AE47D1F1-20BD-1846-B060-34A2636BFF11}"/>
              </a:ext>
            </a:extLst>
          </p:cNvPr>
          <p:cNvPicPr>
            <a:picLocks noChangeAspect="1"/>
          </p:cNvPicPr>
          <p:nvPr/>
        </p:nvPicPr>
        <p:blipFill>
          <a:blip r:embed="rId2"/>
          <a:stretch>
            <a:fillRect/>
          </a:stretch>
        </p:blipFill>
        <p:spPr>
          <a:xfrm>
            <a:off x="916371" y="3530600"/>
            <a:ext cx="4851400" cy="3327400"/>
          </a:xfrm>
          <a:prstGeom prst="rect">
            <a:avLst/>
          </a:prstGeom>
        </p:spPr>
      </p:pic>
      <p:pic>
        <p:nvPicPr>
          <p:cNvPr id="5" name="Image 4">
            <a:extLst>
              <a:ext uri="{FF2B5EF4-FFF2-40B4-BE49-F238E27FC236}">
                <a16:creationId xmlns:a16="http://schemas.microsoft.com/office/drawing/2014/main" id="{1816FB87-448F-0646-B7AA-61321D8DBBF5}"/>
              </a:ext>
            </a:extLst>
          </p:cNvPr>
          <p:cNvPicPr>
            <a:picLocks noChangeAspect="1"/>
          </p:cNvPicPr>
          <p:nvPr/>
        </p:nvPicPr>
        <p:blipFill>
          <a:blip r:embed="rId3"/>
          <a:stretch>
            <a:fillRect/>
          </a:stretch>
        </p:blipFill>
        <p:spPr>
          <a:xfrm>
            <a:off x="6521293" y="3517900"/>
            <a:ext cx="4889500" cy="3340100"/>
          </a:xfrm>
          <a:prstGeom prst="rect">
            <a:avLst/>
          </a:prstGeom>
        </p:spPr>
      </p:pic>
      <p:sp>
        <p:nvSpPr>
          <p:cNvPr id="6" name="ZoneTexte 5">
            <a:extLst>
              <a:ext uri="{FF2B5EF4-FFF2-40B4-BE49-F238E27FC236}">
                <a16:creationId xmlns:a16="http://schemas.microsoft.com/office/drawing/2014/main" id="{1E29FDEC-D6A5-A44C-B0B8-6A56C1EC71CE}"/>
              </a:ext>
            </a:extLst>
          </p:cNvPr>
          <p:cNvSpPr txBox="1"/>
          <p:nvPr/>
        </p:nvSpPr>
        <p:spPr>
          <a:xfrm>
            <a:off x="1934817" y="693232"/>
            <a:ext cx="8322366" cy="1754326"/>
          </a:xfrm>
          <a:prstGeom prst="rect">
            <a:avLst/>
          </a:prstGeom>
          <a:noFill/>
        </p:spPr>
        <p:txBody>
          <a:bodyPr wrap="square" rtlCol="0">
            <a:spAutoFit/>
          </a:bodyPr>
          <a:lstStyle/>
          <a:p>
            <a:pPr algn="ctr"/>
            <a:r>
              <a:rPr lang="en-GB" dirty="0">
                <a:solidFill>
                  <a:schemeClr val="tx2">
                    <a:lumMod val="90000"/>
                    <a:lumOff val="10000"/>
                  </a:schemeClr>
                </a:solidFill>
              </a:rPr>
              <a:t>When it comes to consumption of Alcohol, we can definitely see the heavier categories destroy all competition. </a:t>
            </a:r>
          </a:p>
          <a:p>
            <a:pPr algn="ctr"/>
            <a:r>
              <a:rPr lang="en-GB" dirty="0">
                <a:solidFill>
                  <a:schemeClr val="tx2">
                    <a:lumMod val="90000"/>
                    <a:lumOff val="10000"/>
                  </a:schemeClr>
                </a:solidFill>
              </a:rPr>
              <a:t>But when it comes to smoking, the Normal class and Overweight II (but this one might be biased by the model) is much more represented. Weirdly few people who took the survey are smokers, 5% being the highest rate for a category</a:t>
            </a:r>
          </a:p>
        </p:txBody>
      </p:sp>
    </p:spTree>
    <p:extLst>
      <p:ext uri="{BB962C8B-B14F-4D97-AF65-F5344CB8AC3E}">
        <p14:creationId xmlns:p14="http://schemas.microsoft.com/office/powerpoint/2010/main" val="3872710907"/>
      </p:ext>
    </p:extLst>
  </p:cSld>
  <p:clrMapOvr>
    <a:masterClrMapping/>
  </p:clrMapOvr>
</p:sld>
</file>

<file path=ppt/theme/theme1.xml><?xml version="1.0" encoding="utf-8"?>
<a:theme xmlns:a="http://schemas.openxmlformats.org/drawingml/2006/main" name="GradientVTI">
  <a:themeElements>
    <a:clrScheme name="Gradient">
      <a:dk1>
        <a:sysClr val="windowText" lastClr="000000"/>
      </a:dk1>
      <a:lt1>
        <a:sysClr val="window" lastClr="FFFFFF"/>
      </a:lt1>
      <a:dk2>
        <a:srgbClr val="10013F"/>
      </a:dk2>
      <a:lt2>
        <a:srgbClr val="F2F0FF"/>
      </a:lt2>
      <a:accent1>
        <a:srgbClr val="814DFF"/>
      </a:accent1>
      <a:accent2>
        <a:srgbClr val="243FFF"/>
      </a:accent2>
      <a:accent3>
        <a:srgbClr val="FF83B6"/>
      </a:accent3>
      <a:accent4>
        <a:srgbClr val="FF9022"/>
      </a:accent4>
      <a:accent5>
        <a:srgbClr val="FF1F85"/>
      </a:accent5>
      <a:accent6>
        <a:srgbClr val="1A98FF"/>
      </a:accent6>
      <a:hlink>
        <a:srgbClr val="0563C1"/>
      </a:hlink>
      <a:folHlink>
        <a:srgbClr val="954F72"/>
      </a:folHlink>
    </a:clrScheme>
    <a:fontScheme name="Univers">
      <a:majorFont>
        <a:latin typeface="Univers"/>
        <a:ea typeface=""/>
        <a:cs typeface=""/>
      </a:majorFont>
      <a:minorFont>
        <a:latin typeface="Univer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radientVTI" id="{605F9078-86F9-4258-A3E1-F8EFF02AE8CC}" vid="{4848699B-BB01-41E3-9EC4-3D97DFE5292B}"/>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40</TotalTime>
  <Words>1159</Words>
  <Application>Microsoft Office PowerPoint</Application>
  <PresentationFormat>Grand écran</PresentationFormat>
  <Paragraphs>66</Paragraphs>
  <Slides>14</Slides>
  <Notes>1</Notes>
  <HiddenSlides>0</HiddenSlides>
  <MMClips>0</MMClips>
  <ScaleCrop>false</ScaleCrop>
  <HeadingPairs>
    <vt:vector size="6" baseType="variant">
      <vt:variant>
        <vt:lpstr>Polices utilisées</vt:lpstr>
      </vt:variant>
      <vt:variant>
        <vt:i4>5</vt:i4>
      </vt:variant>
      <vt:variant>
        <vt:lpstr>Thème</vt:lpstr>
      </vt:variant>
      <vt:variant>
        <vt:i4>1</vt:i4>
      </vt:variant>
      <vt:variant>
        <vt:lpstr>Titres des diapositives</vt:lpstr>
      </vt:variant>
      <vt:variant>
        <vt:i4>14</vt:i4>
      </vt:variant>
    </vt:vector>
  </HeadingPairs>
  <TitlesOfParts>
    <vt:vector size="20" baseType="lpstr">
      <vt:lpstr>Arial</vt:lpstr>
      <vt:lpstr>Avenir Book</vt:lpstr>
      <vt:lpstr>Book Antiqua</vt:lpstr>
      <vt:lpstr>Calibri</vt:lpstr>
      <vt:lpstr>Univers</vt:lpstr>
      <vt:lpstr>GradientVTI</vt:lpstr>
      <vt:lpstr>Python for Data Analysis</vt:lpstr>
      <vt:lpstr>Dataset Presentation</vt:lpstr>
      <vt:lpstr>Change of the attribut MTRANS</vt:lpstr>
      <vt:lpstr>An eye on the data : Before and after balancing</vt:lpstr>
      <vt:lpstr>Some basic statistics …</vt:lpstr>
      <vt:lpstr>Présentation PowerPoint</vt:lpstr>
      <vt:lpstr>Présentation PowerPoint</vt:lpstr>
      <vt:lpstr>Présentation PowerPoint</vt:lpstr>
      <vt:lpstr>Présentation PowerPoint</vt:lpstr>
      <vt:lpstr>Présentation PowerPoint</vt:lpstr>
      <vt:lpstr>Correlation Table Analysis</vt:lpstr>
      <vt:lpstr>Complete matrix of correlation</vt:lpstr>
      <vt:lpstr>ModeliZation</vt:lpstr>
      <vt:lpstr>HeatMap prediction of Obesity with RandomForest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Python for Data Analysis</dc:title>
  <dc:creator>LAURENT Guillaume</dc:creator>
  <cp:lastModifiedBy> </cp:lastModifiedBy>
  <cp:revision>6</cp:revision>
  <dcterms:created xsi:type="dcterms:W3CDTF">2021-01-10T21:22:51Z</dcterms:created>
  <dcterms:modified xsi:type="dcterms:W3CDTF">2021-01-10T22:53:43Z</dcterms:modified>
</cp:coreProperties>
</file>